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handoutMasterIdLst>
    <p:handoutMasterId r:id="rId32"/>
  </p:handoutMasterIdLst>
  <p:sldIdLst>
    <p:sldId id="261" r:id="rId2"/>
    <p:sldId id="299" r:id="rId3"/>
    <p:sldId id="287" r:id="rId4"/>
    <p:sldId id="270" r:id="rId5"/>
    <p:sldId id="259" r:id="rId6"/>
    <p:sldId id="275" r:id="rId7"/>
    <p:sldId id="276" r:id="rId8"/>
    <p:sldId id="277" r:id="rId9"/>
    <p:sldId id="288" r:id="rId10"/>
    <p:sldId id="278" r:id="rId11"/>
    <p:sldId id="279" r:id="rId12"/>
    <p:sldId id="300" r:id="rId13"/>
    <p:sldId id="301" r:id="rId14"/>
    <p:sldId id="302" r:id="rId15"/>
    <p:sldId id="303" r:id="rId16"/>
    <p:sldId id="304" r:id="rId17"/>
    <p:sldId id="305" r:id="rId18"/>
    <p:sldId id="280" r:id="rId19"/>
    <p:sldId id="285" r:id="rId20"/>
    <p:sldId id="281" r:id="rId21"/>
    <p:sldId id="290" r:id="rId22"/>
    <p:sldId id="291" r:id="rId23"/>
    <p:sldId id="282" r:id="rId24"/>
    <p:sldId id="293" r:id="rId25"/>
    <p:sldId id="295" r:id="rId26"/>
    <p:sldId id="296" r:id="rId27"/>
    <p:sldId id="297" r:id="rId28"/>
    <p:sldId id="298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86420" autoAdjust="0"/>
  </p:normalViewPr>
  <p:slideViewPr>
    <p:cSldViewPr>
      <p:cViewPr varScale="1">
        <p:scale>
          <a:sx n="74" d="100"/>
          <a:sy n="74" d="100"/>
        </p:scale>
        <p:origin x="-18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6AAFE-0554-460F-A4CE-42F5D7B8A206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2C9E1-FF96-4331-A8B9-599B540BB10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535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C4825-8678-4AE2-820E-BC0088772F45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1690F-726A-46DC-A9DD-D8456FCFDB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242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71690F-726A-46DC-A9DD-D8456FCFDB01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3D18D9-8210-4C94-BCE7-E9B43B56CFF4}" type="datetimeFigureOut">
              <a:rPr lang="en-US" smtClean="0"/>
              <a:pPr/>
              <a:t>3/10/2014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7BF9768-4D2F-4480-99E8-CD5188455D8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PowerPoint_Slide1.sl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PowerPoint_Slide2.sl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PowerPoint_Slide3.sl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PowerPoint_Slide4.sld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PowerPoint_Slide5.sld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PowerPoint_Slide6.sld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Collaborating in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‘e-Governance’ Applications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Mangal" pitchFamily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-Issues and Challenges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Mangal" pitchFamily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A case study of Electronic Bank Realization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Certificates (e-BRC)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Mangal" pitchFamily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of the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Mangal" pitchFamily="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Directorate General of Foreign Trade (DGFT)</a:t>
            </a:r>
            <a:r>
              <a:rPr kumimoji="0" lang="en-US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990599"/>
          </a:xfrm>
        </p:spPr>
        <p:txBody>
          <a:bodyPr/>
          <a:lstStyle/>
          <a:p>
            <a:r>
              <a:rPr lang="en-US" dirty="0" smtClean="0"/>
              <a:t>Disadvantages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752600"/>
            <a:ext cx="7772400" cy="43434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*	Involved Significant Transaction cost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Delay in issuance of BRC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At times verification overhead 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Deficiencies in physical copy led to delays 	on account of communicating deficiency 	and its compliance thereafter.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Consequential delay in processing of 	application 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				…Genesis of ‘e-BRC’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142999"/>
          </a:xfrm>
        </p:spPr>
        <p:txBody>
          <a:bodyPr/>
          <a:lstStyle/>
          <a:p>
            <a:r>
              <a:rPr lang="en-US" dirty="0" smtClean="0"/>
              <a:t>e-BRC Genesis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7696200" cy="44958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*	Need to reduce Transaction Cost and 	Time i.e. reduce foot falls, paper …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Ensure a secure and a seamless 	automated system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Move towards an Integrated EDI 	System reducing data redundancy and 	need for verification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Other spin off benefits of Foreign 	Exchange data; trade reports …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69903" y="49804"/>
          <a:ext cx="8574097" cy="6808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9903" y="49804"/>
                        <a:ext cx="8574097" cy="68081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3781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8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7801" y="332656"/>
          <a:ext cx="9194867" cy="5976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01" y="332656"/>
                        <a:ext cx="9194867" cy="59766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334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251520" y="1268760"/>
          <a:ext cx="8892480" cy="46341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268760"/>
                        <a:ext cx="8892480" cy="46341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3779955" y="40087"/>
            <a:ext cx="1584088" cy="377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5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 USER VIEW</a:t>
            </a:r>
            <a:endParaRPr kumimoji="0" lang="en-US" sz="185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3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827584" y="332656"/>
          <a:ext cx="8307923" cy="468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332656"/>
                        <a:ext cx="8307923" cy="46805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131840" y="5229200"/>
            <a:ext cx="3096344" cy="8009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 ‘</a:t>
            </a:r>
            <a:r>
              <a:rPr kumimoji="0" lang="en-US" sz="194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18" charset="0"/>
              </a:rPr>
              <a:t>e-TRADE’ PARTNER VIEW</a:t>
            </a:r>
            <a:endParaRPr kumimoji="0" lang="en-US" sz="194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3886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924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755576" y="980728"/>
          <a:ext cx="7560840" cy="4725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980728"/>
                        <a:ext cx="7560840" cy="47251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5" name="Rectangle 3"/>
          <p:cNvSpPr>
            <a:spLocks noChangeArrowheads="1"/>
          </p:cNvSpPr>
          <p:nvPr/>
        </p:nvSpPr>
        <p:spPr bwMode="auto">
          <a:xfrm>
            <a:off x="323528" y="76470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1666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467544" y="620688"/>
          <a:ext cx="8280920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Slide" r:id="rId4" imgW="6094572" imgH="3427437" progId="PowerPoint.Slide.12">
                  <p:embed/>
                </p:oleObj>
              </mc:Choice>
              <mc:Fallback>
                <p:oleObj name="Slide" r:id="rId4" imgW="6094572" imgH="3427437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0688"/>
                        <a:ext cx="8280920" cy="45365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248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e-BRC Genesis contd.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Many rounds of meetings with Banks in 2011 and 2012</a:t>
            </a:r>
          </a:p>
          <a:p>
            <a:r>
              <a:rPr lang="en-US" dirty="0" smtClean="0"/>
              <a:t>BPR to simplify process both w.r.t. flow and origin</a:t>
            </a:r>
          </a:p>
          <a:p>
            <a:r>
              <a:rPr lang="en-US" dirty="0" smtClean="0"/>
              <a:t>Principles adopted; Banks transmit/ push data available in their domain data set only; rest to be inputted by exporters; An efficient data handling and Management System</a:t>
            </a:r>
          </a:p>
          <a:p>
            <a:r>
              <a:rPr lang="en-US" dirty="0" smtClean="0"/>
              <a:t>A rational/ realistic criteria for multiple product cases etc.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904999"/>
          </a:xfrm>
        </p:spPr>
        <p:txBody>
          <a:bodyPr>
            <a:normAutofit/>
          </a:bodyPr>
          <a:lstStyle/>
          <a:p>
            <a:r>
              <a:rPr lang="en-US" sz="3800" dirty="0" smtClean="0"/>
              <a:t>e-BRC: Bank </a:t>
            </a:r>
            <a:r>
              <a:rPr lang="en-US" sz="3800" dirty="0" err="1" smtClean="0"/>
              <a:t>Realisation</a:t>
            </a:r>
            <a:r>
              <a:rPr lang="en-US" sz="3800" dirty="0" smtClean="0"/>
              <a:t> Certificate issued by Bank in </a:t>
            </a:r>
            <a:r>
              <a:rPr lang="en-US" sz="3800" b="1" i="1" dirty="0" smtClean="0"/>
              <a:t>Electronic </a:t>
            </a:r>
            <a:r>
              <a:rPr lang="en-US" sz="3800" dirty="0" smtClean="0"/>
              <a:t>format</a:t>
            </a:r>
            <a:endParaRPr lang="en-US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209800"/>
            <a:ext cx="7924800" cy="41910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The Concept and Main Features </a:t>
            </a:r>
          </a:p>
          <a:p>
            <a:pPr lvl="1" algn="l"/>
            <a:r>
              <a:rPr lang="en-US" sz="2200" b="1" dirty="0" smtClean="0">
                <a:solidFill>
                  <a:schemeClr val="tx1"/>
                </a:solidFill>
              </a:rPr>
              <a:t>*	After shipment and on receipt of </a:t>
            </a:r>
            <a:r>
              <a:rPr lang="en-US" sz="2200" b="1" dirty="0" err="1" smtClean="0">
                <a:solidFill>
                  <a:schemeClr val="tx1"/>
                </a:solidFill>
              </a:rPr>
              <a:t>realisation</a:t>
            </a:r>
            <a:r>
              <a:rPr lang="en-US" sz="2200" b="1" dirty="0" smtClean="0">
                <a:solidFill>
                  <a:schemeClr val="tx1"/>
                </a:solidFill>
              </a:rPr>
              <a:t>, Bank 	generates e-BRC on its own and upload digitally signed 	information on DGFT e-BRC server.</a:t>
            </a:r>
          </a:p>
          <a:p>
            <a:pPr lvl="1" algn="l"/>
            <a:r>
              <a:rPr lang="en-US" sz="2200" b="1" dirty="0" smtClean="0">
                <a:solidFill>
                  <a:schemeClr val="tx1"/>
                </a:solidFill>
              </a:rPr>
              <a:t>*	Digitally signed e-BRC is available on DGFT’s Server for use 	in DGFT schemes on online similar to EDI shipping bill 	data.</a:t>
            </a:r>
          </a:p>
          <a:p>
            <a:pPr lvl="1" algn="l"/>
            <a:r>
              <a:rPr lang="en-US" sz="2200" b="1" dirty="0" smtClean="0">
                <a:solidFill>
                  <a:schemeClr val="tx1"/>
                </a:solidFill>
              </a:rPr>
              <a:t>*	Banks do not provide Commission, Freight ,Insurance 	details . Exporters provide it separately at the time of 	application .</a:t>
            </a:r>
          </a:p>
          <a:p>
            <a:pPr lvl="1" algn="l"/>
            <a:r>
              <a:rPr lang="en-US" sz="2200" b="1" dirty="0" smtClean="0">
                <a:solidFill>
                  <a:schemeClr val="tx1"/>
                </a:solidFill>
              </a:rPr>
              <a:t>*	Item wise information is eliminated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INNOVATION – RELATED TO INTERNATIONAL TRADE SECTOR- SOME INSIGHTS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 LIMITATIONS ON INNOVATION RELATED TO  FOREIGN TRADE POLICY(FTP) SCHEMES – CONSTRAINTS OF WTO COMPATIBILITY</a:t>
            </a:r>
          </a:p>
          <a:p>
            <a:r>
              <a:rPr lang="en-US" dirty="0" smtClean="0"/>
              <a:t>PROCESS INNOVATION- REDUCE/MITIGATE TRANSACTION COST(TC)</a:t>
            </a:r>
          </a:p>
          <a:p>
            <a:r>
              <a:rPr lang="en-US" dirty="0" smtClean="0"/>
              <a:t>13 b$ TRANSACTION COST- 50% ADDRESSABLE- DOING BUSINESS REPORT OF WORLD BANK 2010</a:t>
            </a:r>
          </a:p>
          <a:p>
            <a:r>
              <a:rPr lang="en-US" dirty="0" smtClean="0"/>
              <a:t>SCOPE  TO REDUCE TC COVERS DIVERSE PARTNERS AND INTERDEPARTMENTAL PROCESSES</a:t>
            </a:r>
          </a:p>
          <a:p>
            <a:r>
              <a:rPr lang="en-US" dirty="0" smtClean="0"/>
              <a:t>CHALLENGE TO INNOVATE BEYOND ORGANISATIONAL BOUNDARIES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219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Data fields required by DGFT from bank as part of e-BRC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981200"/>
            <a:ext cx="7620000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5163"/>
            <a:ext cx="7772400" cy="469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066799"/>
          </a:xfrm>
        </p:spPr>
        <p:txBody>
          <a:bodyPr>
            <a:normAutofit/>
          </a:bodyPr>
          <a:lstStyle/>
          <a:p>
            <a:r>
              <a:rPr lang="en-US" b="1" dirty="0" smtClean="0"/>
              <a:t>Redesigned Process Flow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752600"/>
            <a:ext cx="7620000" cy="4724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flow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1640204"/>
            <a:ext cx="7848600" cy="4836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Establishing Linkages through SOA Architecture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81200"/>
            <a:ext cx="7848600" cy="42672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3" descr="C:\Users\db2admin\Desktop\repo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981200"/>
            <a:ext cx="7848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e-BRC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 algn="just"/>
            <a:r>
              <a:rPr lang="en-US" sz="2400" b="1" dirty="0" smtClean="0"/>
              <a:t>Transaction cost( for exporters, banks) is reduced substantially. </a:t>
            </a:r>
          </a:p>
          <a:p>
            <a:pPr lvl="1" algn="just"/>
            <a:r>
              <a:rPr lang="en-US" sz="2400" b="1" dirty="0" smtClean="0"/>
              <a:t>Time saving : Bank can generate e-BRC on their own without waiting for a request from an exporter. Process of issuance of BRC at bank level is computerized and integrated with the DGFT’s EDI system. </a:t>
            </a:r>
          </a:p>
          <a:p>
            <a:pPr lvl="1"/>
            <a:r>
              <a:rPr lang="en-US" sz="2400" b="1" dirty="0" smtClean="0"/>
              <a:t>No need to submit physical copy of BRC.</a:t>
            </a:r>
          </a:p>
          <a:p>
            <a:pPr lvl="1"/>
            <a:r>
              <a:rPr lang="en-US" sz="2400" b="1" dirty="0" smtClean="0"/>
              <a:t>Elimination of Verification of BRC by Regional Offices of DGFT.</a:t>
            </a:r>
          </a:p>
          <a:p>
            <a:pPr lvl="1"/>
            <a:r>
              <a:rPr lang="en-US" sz="2400" b="1" dirty="0" smtClean="0"/>
              <a:t>Deficiencies related to BRC eliminated.</a:t>
            </a:r>
          </a:p>
          <a:p>
            <a:pPr lvl="1"/>
            <a:r>
              <a:rPr lang="en-US" sz="2400" b="1" dirty="0" smtClean="0"/>
              <a:t>Speedy processing.</a:t>
            </a:r>
          </a:p>
          <a:p>
            <a:pPr lvl="1"/>
            <a:r>
              <a:rPr lang="en-US" sz="2400" b="1" dirty="0" smtClean="0"/>
              <a:t>Centralized information of </a:t>
            </a:r>
            <a:r>
              <a:rPr lang="en-US" sz="2400" b="1" dirty="0" err="1" smtClean="0"/>
              <a:t>realisation</a:t>
            </a:r>
            <a:r>
              <a:rPr lang="en-US" sz="2400" b="1" dirty="0" smtClean="0"/>
              <a:t> details can further be shared with other stakeholders like Customs and RBI.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838201"/>
          <a:ext cx="7620001" cy="5257799"/>
        </p:xfrm>
        <a:graphic>
          <a:graphicData uri="http://schemas.openxmlformats.org/drawingml/2006/table">
            <a:tbl>
              <a:tblPr/>
              <a:tblGrid>
                <a:gridCol w="1927164"/>
                <a:gridCol w="2726516"/>
                <a:gridCol w="2966321"/>
              </a:tblGrid>
              <a:tr h="548639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latin typeface="Calibri"/>
                          <a:ea typeface="Calibri"/>
                          <a:cs typeface="Mangal"/>
                        </a:rPr>
                        <a:t>Impact Assessment of ‘e-BRC’ System</a:t>
                      </a:r>
                      <a:endParaRPr lang="en-US" sz="2800" b="1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486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>
                          <a:latin typeface="Calibri"/>
                          <a:ea typeface="Calibri"/>
                          <a:cs typeface="Mangal"/>
                        </a:rPr>
                        <a:t>ATTRIBUTE</a:t>
                      </a:r>
                      <a:endParaRPr lang="en-US" sz="2000" b="1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Calibri"/>
                          <a:ea typeface="Calibri"/>
                          <a:cs typeface="Mangal"/>
                        </a:rPr>
                        <a:t>OPERATIONAL BENEFITS</a:t>
                      </a:r>
                      <a:endParaRPr lang="en-US" sz="2000" b="1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92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b="1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Pre ‘e-BRC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Post ‘e.BRC’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Transaction Cost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High due to documentation and data duplication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Significantly reduced due to automation - No paper and</a:t>
                      </a: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No data redundancy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Transaction Time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High due to number of days involved in issuance and multiple visits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‘e-BRC’ –footfalls almost reduced to Nil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38200" y="761999"/>
          <a:ext cx="7924800" cy="5486400"/>
        </p:xfrm>
        <a:graphic>
          <a:graphicData uri="http://schemas.openxmlformats.org/drawingml/2006/table">
            <a:tbl>
              <a:tblPr/>
              <a:tblGrid>
                <a:gridCol w="1787427"/>
                <a:gridCol w="2129815"/>
                <a:gridCol w="4007558"/>
              </a:tblGrid>
              <a:tr h="627017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b="1" i="1" dirty="0">
                          <a:latin typeface="Calibri"/>
                          <a:ea typeface="Calibri"/>
                          <a:cs typeface="Mangal"/>
                        </a:rPr>
                        <a:t>Impact Assessment of ‘e-BRC’ System</a:t>
                      </a:r>
                      <a:endParaRPr lang="en-US" sz="28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2701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>
                          <a:latin typeface="Calibri"/>
                          <a:ea typeface="Calibri"/>
                          <a:cs typeface="Mangal"/>
                        </a:rPr>
                        <a:t>ATTRIBUTE</a:t>
                      </a: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i="1" dirty="0">
                          <a:latin typeface="Calibri"/>
                          <a:ea typeface="Calibri"/>
                          <a:cs typeface="Mangal"/>
                        </a:rPr>
                        <a:t>STRATEGIC BENEFITS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747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Pre ‘e-BRC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Post ‘e.BRC’</a:t>
                      </a: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00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Application Integration</a:t>
                      </a: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Manual data not amenable to digital integration 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Seamless integration through innovative SOA architecture. Gets extended to other network partners like Customs, RBI, also.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/>
                          <a:ea typeface="Calibri"/>
                          <a:cs typeface="Mangal"/>
                        </a:rPr>
                        <a:t>Policy and Research</a:t>
                      </a:r>
                      <a:endParaRPr lang="en-US" sz="200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Manual data not amenable to analysis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/>
                          <a:ea typeface="Calibri"/>
                          <a:cs typeface="Mangal"/>
                        </a:rPr>
                        <a:t>Policy research and analysis on foreign exchange data possible</a:t>
                      </a:r>
                      <a:endParaRPr lang="en-US" sz="20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106679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Key Implementation Issues and Challenges </a:t>
            </a:r>
            <a:br>
              <a:rPr lang="en-US" sz="3200" b="1" dirty="0" smtClean="0"/>
            </a:br>
            <a:r>
              <a:rPr lang="en-US" sz="3200" b="1" dirty="0" smtClean="0"/>
              <a:t>(Process Issues)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828800"/>
            <a:ext cx="7772400" cy="4419600"/>
          </a:xfrm>
        </p:spPr>
        <p:txBody>
          <a:bodyPr>
            <a:normAutofit fontScale="92500" lnSpcReduction="20000"/>
          </a:bodyPr>
          <a:lstStyle/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Process Flow Redesign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Business Network Redesign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Eliminating data redundancy 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Standardization of message exchange format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Data Management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Flexibility to Banks and users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Capturing all possible modes and nature of 	Foreign Exchange Realizations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Rational and logical assumptions to reduce 	system complexity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Adopting a ‘Trust Based’ approach for a 	simplified system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1"/>
            <a:ext cx="7772400" cy="91439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Key Implementation Issues and Challenges </a:t>
            </a:r>
            <a:br>
              <a:rPr lang="en-US" sz="3200" b="1" dirty="0" smtClean="0"/>
            </a:br>
            <a:r>
              <a:rPr lang="en-US" sz="3200" b="1" dirty="0" smtClean="0"/>
              <a:t>(Technical Issues)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7772400" cy="4267200"/>
          </a:xfrm>
        </p:spPr>
        <p:txBody>
          <a:bodyPr>
            <a:normAutofit/>
          </a:bodyPr>
          <a:lstStyle/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Security through digital signatures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Ensuring confidentiality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Integration with various application 	processing systems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Data Validation and Modification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Data archiving 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Ensuring reliable and efficient server  	response for (365 X 24 X 7) operations</a:t>
            </a:r>
            <a:endParaRPr lang="en-US" dirty="0" smtClean="0">
              <a:solidFill>
                <a:schemeClr val="tx1"/>
              </a:solidFill>
            </a:endParaRP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Technology and Platform Neutrality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990599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Key Implementation Issues and Challenges </a:t>
            </a:r>
            <a:br>
              <a:rPr lang="en-US" sz="3200" b="1" dirty="0" smtClean="0"/>
            </a:br>
            <a:r>
              <a:rPr lang="en-US" sz="3200" b="1" dirty="0" smtClean="0"/>
              <a:t>(Organizational Issues)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600200"/>
            <a:ext cx="7696200" cy="4419600"/>
          </a:xfrm>
        </p:spPr>
        <p:txBody>
          <a:bodyPr/>
          <a:lstStyle/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Consensus and agreement on uniform 	approach 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Adherence to time frame of 	implementation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‘E-readiness’ of all banks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Capacity building and hand holding</a:t>
            </a:r>
          </a:p>
          <a:p>
            <a:pPr lvl="0" algn="l"/>
            <a:r>
              <a:rPr lang="en-US" b="1" dirty="0" smtClean="0">
                <a:solidFill>
                  <a:schemeClr val="tx1"/>
                </a:solidFill>
              </a:rPr>
              <a:t>*	Change management issues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85801"/>
            <a:ext cx="8077200" cy="914399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LEARNING ISSUES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1524000"/>
            <a:ext cx="8153400" cy="4876800"/>
          </a:xfrm>
        </p:spPr>
        <p:txBody>
          <a:bodyPr>
            <a:normAutofit fontScale="85000" lnSpcReduction="20000"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Technical/process issues manageable</a:t>
            </a:r>
            <a:r>
              <a:rPr lang="en-US" sz="3300" dirty="0" smtClean="0"/>
              <a:t>	</a:t>
            </a:r>
          </a:p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Challenge in organizational issues </a:t>
            </a:r>
          </a:p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Innovation need not be limited to product/service differentiation viz organisation centric</a:t>
            </a:r>
          </a:p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Innovation for a network inclusive and compliance with regulatory requirements</a:t>
            </a:r>
          </a:p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Facilitate network collaboration through open and flexible systems, technology and platform neutrality</a:t>
            </a:r>
          </a:p>
          <a:p>
            <a:pPr algn="l">
              <a:buFont typeface="Arial" pitchFamily="34" charset="0"/>
              <a:buChar char="•"/>
            </a:pPr>
            <a:r>
              <a:rPr lang="en-US" sz="3300" b="1" dirty="0" smtClean="0">
                <a:solidFill>
                  <a:schemeClr val="tx1"/>
                </a:solidFill>
              </a:rPr>
              <a:t>Adjust to consensus and trust based eco system with compromise on turf and silo issues.  </a:t>
            </a:r>
          </a:p>
          <a:p>
            <a:pPr algn="l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1066799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/>
              <a:t>SOME RELATED REMARKS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7924800" cy="4495800"/>
          </a:xfrm>
        </p:spPr>
        <p:txBody>
          <a:bodyPr/>
          <a:lstStyle/>
          <a:p>
            <a:pPr algn="l">
              <a:buFont typeface="Arial" charset="0"/>
              <a:buChar char="•"/>
            </a:pPr>
            <a:endParaRPr lang="en-US" b="1" dirty="0" smtClean="0">
              <a:solidFill>
                <a:schemeClr val="tx1"/>
              </a:solidFill>
            </a:endParaRPr>
          </a:p>
          <a:p>
            <a:pPr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An ‘e-Governance’ application entails a financial transaction</a:t>
            </a:r>
          </a:p>
          <a:p>
            <a:pPr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Banks – necessarily to be a partner</a:t>
            </a:r>
          </a:p>
          <a:p>
            <a:pPr algn="l">
              <a:buFont typeface="Arial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‘Core Banking’, ‘e-trade’ – Mission mode projects of  National E Governance </a:t>
            </a:r>
            <a:r>
              <a:rPr lang="en-US" b="1" dirty="0" err="1" smtClean="0">
                <a:solidFill>
                  <a:schemeClr val="tx1"/>
                </a:solidFill>
              </a:rPr>
              <a:t>Programme</a:t>
            </a:r>
            <a:r>
              <a:rPr lang="en-US" b="1" dirty="0" smtClean="0">
                <a:solidFill>
                  <a:schemeClr val="tx1"/>
                </a:solidFill>
              </a:rPr>
              <a:t> (</a:t>
            </a:r>
            <a:r>
              <a:rPr lang="en-US" b="1" dirty="0" err="1" smtClean="0">
                <a:solidFill>
                  <a:schemeClr val="tx1"/>
                </a:solidFill>
              </a:rPr>
              <a:t>NeGP</a:t>
            </a:r>
            <a:r>
              <a:rPr lang="en-US" b="1" dirty="0" smtClean="0">
                <a:solidFill>
                  <a:schemeClr val="tx1"/>
                </a:solidFill>
              </a:rPr>
              <a:t>)</a:t>
            </a:r>
            <a:endParaRPr 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9905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The ‘e-Trade’ Network Partners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71600"/>
            <a:ext cx="7924800" cy="48768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>
            <a:spLocks noGrp="1" noChangeArrowheads="1"/>
          </p:cNvSpPr>
          <p:nvPr/>
        </p:nvSpPr>
        <p:spPr>
          <a:xfrm>
            <a:off x="221456" y="227806"/>
            <a:ext cx="8562975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84632" indent="0" algn="ctr" eaLnBrk="1" fontAlgn="auto" hangingPunct="1">
              <a:spcAft>
                <a:spcPts val="0"/>
              </a:spcAft>
              <a:defRPr/>
            </a:pPr>
            <a:endParaRPr lang="en-US" dirty="0" smtClean="0">
              <a:solidFill>
                <a:schemeClr val="accent1">
                  <a:tint val="83000"/>
                  <a:satMod val="150000"/>
                </a:schemeClr>
              </a:solidFill>
              <a:latin typeface="Century" pitchFamily="18" charset="0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107656" y="3885406"/>
            <a:ext cx="1828800" cy="914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140994" y="1904206"/>
            <a:ext cx="8493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20000"/>
              </a:spcBef>
            </a:pPr>
            <a:r>
              <a:rPr lang="en-US" sz="2000" b="1" dirty="0">
                <a:solidFill>
                  <a:schemeClr val="tx1"/>
                </a:solidFill>
              </a:rPr>
              <a:t>DGFT</a:t>
            </a:r>
          </a:p>
        </p:txBody>
      </p:sp>
      <p:sp>
        <p:nvSpPr>
          <p:cNvPr id="7" name="Text Box 1068"/>
          <p:cNvSpPr txBox="1">
            <a:spLocks noChangeArrowheads="1"/>
          </p:cNvSpPr>
          <p:nvPr/>
        </p:nvSpPr>
        <p:spPr bwMode="auto">
          <a:xfrm>
            <a:off x="5631656" y="1675606"/>
            <a:ext cx="31242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200" b="1" dirty="0">
                <a:solidFill>
                  <a:schemeClr val="tx1"/>
                </a:solidFill>
              </a:rPr>
              <a:t>Customs/Central Excise</a:t>
            </a:r>
          </a:p>
        </p:txBody>
      </p:sp>
      <p:sp>
        <p:nvSpPr>
          <p:cNvPr id="8" name="Text Box 1069"/>
          <p:cNvSpPr txBox="1">
            <a:spLocks noChangeArrowheads="1"/>
          </p:cNvSpPr>
          <p:nvPr/>
        </p:nvSpPr>
        <p:spPr bwMode="auto">
          <a:xfrm>
            <a:off x="2034381" y="2250281"/>
            <a:ext cx="1082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9" name="Text Box 1070"/>
          <p:cNvSpPr txBox="1">
            <a:spLocks noChangeArrowheads="1"/>
          </p:cNvSpPr>
          <p:nvPr/>
        </p:nvSpPr>
        <p:spPr bwMode="auto">
          <a:xfrm>
            <a:off x="2202656" y="2056606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Airlines</a:t>
            </a:r>
          </a:p>
        </p:txBody>
      </p:sp>
      <p:sp>
        <p:nvSpPr>
          <p:cNvPr id="10" name="Text Box 1071"/>
          <p:cNvSpPr txBox="1">
            <a:spLocks noChangeArrowheads="1"/>
          </p:cNvSpPr>
          <p:nvPr/>
        </p:nvSpPr>
        <p:spPr bwMode="auto">
          <a:xfrm>
            <a:off x="754856" y="3317081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11" name="Text Box 1072"/>
          <p:cNvSpPr txBox="1">
            <a:spLocks noChangeArrowheads="1"/>
          </p:cNvSpPr>
          <p:nvPr/>
        </p:nvSpPr>
        <p:spPr bwMode="auto">
          <a:xfrm>
            <a:off x="1729581" y="3469481"/>
            <a:ext cx="169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12" name="Text Box 1073"/>
          <p:cNvSpPr txBox="1">
            <a:spLocks noChangeArrowheads="1"/>
          </p:cNvSpPr>
          <p:nvPr/>
        </p:nvSpPr>
        <p:spPr bwMode="auto">
          <a:xfrm>
            <a:off x="831056" y="2894806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Shipping Agents</a:t>
            </a:r>
          </a:p>
        </p:txBody>
      </p:sp>
      <p:sp>
        <p:nvSpPr>
          <p:cNvPr id="13" name="Text Box 1074"/>
          <p:cNvSpPr txBox="1">
            <a:spLocks noChangeArrowheads="1"/>
          </p:cNvSpPr>
          <p:nvPr/>
        </p:nvSpPr>
        <p:spPr bwMode="auto">
          <a:xfrm>
            <a:off x="1424781" y="4079081"/>
            <a:ext cx="2378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endParaRPr lang="en-US" sz="2400" b="0">
              <a:solidFill>
                <a:schemeClr val="tx1"/>
              </a:solidFill>
            </a:endParaRPr>
          </a:p>
        </p:txBody>
      </p:sp>
      <p:sp>
        <p:nvSpPr>
          <p:cNvPr id="14" name="Text Box 1075"/>
          <p:cNvSpPr txBox="1">
            <a:spLocks noChangeArrowheads="1"/>
          </p:cNvSpPr>
          <p:nvPr/>
        </p:nvSpPr>
        <p:spPr bwMode="auto">
          <a:xfrm>
            <a:off x="297656" y="3885406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Port/CONCOR</a:t>
            </a:r>
          </a:p>
        </p:txBody>
      </p:sp>
      <p:sp>
        <p:nvSpPr>
          <p:cNvPr id="15" name="Text Box 1076"/>
          <p:cNvSpPr txBox="1">
            <a:spLocks noChangeArrowheads="1"/>
          </p:cNvSpPr>
          <p:nvPr/>
        </p:nvSpPr>
        <p:spPr bwMode="auto">
          <a:xfrm>
            <a:off x="373856" y="472360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Importers/Exporters</a:t>
            </a:r>
          </a:p>
        </p:txBody>
      </p:sp>
      <p:sp>
        <p:nvSpPr>
          <p:cNvPr id="16" name="Text Box 1077"/>
          <p:cNvSpPr txBox="1">
            <a:spLocks noChangeArrowheads="1"/>
          </p:cNvSpPr>
          <p:nvPr/>
        </p:nvSpPr>
        <p:spPr bwMode="auto">
          <a:xfrm>
            <a:off x="2659856" y="5561806"/>
            <a:ext cx="123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CHAs</a:t>
            </a:r>
          </a:p>
        </p:txBody>
      </p:sp>
      <p:sp>
        <p:nvSpPr>
          <p:cNvPr id="17" name="Text Box 1078"/>
          <p:cNvSpPr txBox="1">
            <a:spLocks noChangeArrowheads="1"/>
          </p:cNvSpPr>
          <p:nvPr/>
        </p:nvSpPr>
        <p:spPr bwMode="auto">
          <a:xfrm>
            <a:off x="4412456" y="5485606"/>
            <a:ext cx="1463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Indian Railways</a:t>
            </a:r>
          </a:p>
        </p:txBody>
      </p:sp>
      <p:sp>
        <p:nvSpPr>
          <p:cNvPr id="18" name="Text Box 1079"/>
          <p:cNvSpPr txBox="1">
            <a:spLocks noChangeArrowheads="1"/>
          </p:cNvSpPr>
          <p:nvPr/>
        </p:nvSpPr>
        <p:spPr bwMode="auto">
          <a:xfrm>
            <a:off x="6149181" y="5104606"/>
            <a:ext cx="27733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 smtClean="0">
                <a:solidFill>
                  <a:schemeClr val="tx1"/>
                </a:solidFill>
              </a:rPr>
              <a:t>FIEO &amp; other EPO’s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9" name="Text Box 1080"/>
          <p:cNvSpPr txBox="1">
            <a:spLocks noChangeArrowheads="1"/>
          </p:cNvSpPr>
          <p:nvPr/>
        </p:nvSpPr>
        <p:spPr bwMode="auto">
          <a:xfrm>
            <a:off x="6622256" y="4231481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DGCIS</a:t>
            </a:r>
          </a:p>
        </p:txBody>
      </p:sp>
      <p:sp>
        <p:nvSpPr>
          <p:cNvPr id="20" name="Text Box 1081"/>
          <p:cNvSpPr txBox="1">
            <a:spLocks noChangeArrowheads="1"/>
          </p:cNvSpPr>
          <p:nvPr/>
        </p:nvSpPr>
        <p:spPr bwMode="auto">
          <a:xfrm>
            <a:off x="6834981" y="3428206"/>
            <a:ext cx="854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RBI</a:t>
            </a:r>
          </a:p>
        </p:txBody>
      </p:sp>
      <p:sp>
        <p:nvSpPr>
          <p:cNvPr id="21" name="Text Box 1082"/>
          <p:cNvSpPr txBox="1">
            <a:spLocks noChangeArrowheads="1"/>
          </p:cNvSpPr>
          <p:nvPr/>
        </p:nvSpPr>
        <p:spPr bwMode="auto">
          <a:xfrm>
            <a:off x="6622256" y="2513806"/>
            <a:ext cx="123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Banks</a:t>
            </a:r>
          </a:p>
        </p:txBody>
      </p:sp>
      <p:sp>
        <p:nvSpPr>
          <p:cNvPr id="22" name="Line 1083"/>
          <p:cNvSpPr>
            <a:spLocks noChangeShapeType="1"/>
          </p:cNvSpPr>
          <p:nvPr/>
        </p:nvSpPr>
        <p:spPr bwMode="auto">
          <a:xfrm>
            <a:off x="3040856" y="3428206"/>
            <a:ext cx="1219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3" name="Line 1084"/>
          <p:cNvSpPr>
            <a:spLocks noChangeShapeType="1"/>
          </p:cNvSpPr>
          <p:nvPr/>
        </p:nvSpPr>
        <p:spPr bwMode="auto">
          <a:xfrm flipV="1">
            <a:off x="5098256" y="4799806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4" name="Line 1085"/>
          <p:cNvSpPr>
            <a:spLocks noChangeShapeType="1"/>
          </p:cNvSpPr>
          <p:nvPr/>
        </p:nvSpPr>
        <p:spPr bwMode="auto">
          <a:xfrm flipV="1">
            <a:off x="5555456" y="2742406"/>
            <a:ext cx="10668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5" name="Line 1086"/>
          <p:cNvSpPr>
            <a:spLocks noChangeShapeType="1"/>
          </p:cNvSpPr>
          <p:nvPr/>
        </p:nvSpPr>
        <p:spPr bwMode="auto">
          <a:xfrm>
            <a:off x="5936456" y="4342606"/>
            <a:ext cx="762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6" name="Line 1087"/>
          <p:cNvSpPr>
            <a:spLocks noChangeShapeType="1"/>
          </p:cNvSpPr>
          <p:nvPr/>
        </p:nvSpPr>
        <p:spPr bwMode="auto">
          <a:xfrm>
            <a:off x="5707856" y="4723606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Line 1088"/>
          <p:cNvSpPr>
            <a:spLocks noChangeShapeType="1"/>
          </p:cNvSpPr>
          <p:nvPr/>
        </p:nvSpPr>
        <p:spPr bwMode="auto">
          <a:xfrm flipV="1">
            <a:off x="4717256" y="2209006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" name="WordArt 1089"/>
          <p:cNvSpPr>
            <a:spLocks noChangeArrowheads="1" noChangeShapeType="1" noTextEdit="1"/>
          </p:cNvSpPr>
          <p:nvPr/>
        </p:nvSpPr>
        <p:spPr bwMode="auto">
          <a:xfrm>
            <a:off x="4488656" y="3885406"/>
            <a:ext cx="1162050" cy="82867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Message </a:t>
            </a:r>
          </a:p>
          <a:p>
            <a:r>
              <a:rPr lang="en-US" sz="1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Interchange</a:t>
            </a:r>
          </a:p>
        </p:txBody>
      </p:sp>
      <p:sp>
        <p:nvSpPr>
          <p:cNvPr id="29" name="Line 1090"/>
          <p:cNvSpPr>
            <a:spLocks noChangeShapeType="1"/>
          </p:cNvSpPr>
          <p:nvPr/>
        </p:nvSpPr>
        <p:spPr bwMode="auto">
          <a:xfrm>
            <a:off x="3269456" y="2437606"/>
            <a:ext cx="1295400" cy="1447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0" name="Line 1091"/>
          <p:cNvSpPr>
            <a:spLocks noChangeShapeType="1"/>
          </p:cNvSpPr>
          <p:nvPr/>
        </p:nvSpPr>
        <p:spPr bwMode="auto">
          <a:xfrm flipV="1">
            <a:off x="3345656" y="4647406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1" name="Line 1092"/>
          <p:cNvSpPr>
            <a:spLocks noChangeShapeType="1"/>
          </p:cNvSpPr>
          <p:nvPr/>
        </p:nvSpPr>
        <p:spPr bwMode="auto">
          <a:xfrm flipV="1">
            <a:off x="5250656" y="2056606"/>
            <a:ext cx="685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2" name="Line 1093"/>
          <p:cNvSpPr>
            <a:spLocks noChangeShapeType="1"/>
          </p:cNvSpPr>
          <p:nvPr/>
        </p:nvSpPr>
        <p:spPr bwMode="auto">
          <a:xfrm>
            <a:off x="2278856" y="4114006"/>
            <a:ext cx="19050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3" name="Line 1094"/>
          <p:cNvSpPr>
            <a:spLocks noChangeShapeType="1"/>
          </p:cNvSpPr>
          <p:nvPr/>
        </p:nvSpPr>
        <p:spPr bwMode="auto">
          <a:xfrm flipH="1">
            <a:off x="2964656" y="4495006"/>
            <a:ext cx="11430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4" name="Line 1095"/>
          <p:cNvSpPr>
            <a:spLocks noChangeShapeType="1"/>
          </p:cNvSpPr>
          <p:nvPr/>
        </p:nvSpPr>
        <p:spPr bwMode="auto">
          <a:xfrm flipV="1">
            <a:off x="5784056" y="3656806"/>
            <a:ext cx="1066800" cy="45720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5" name="Line 1096"/>
          <p:cNvSpPr>
            <a:spLocks noChangeShapeType="1"/>
          </p:cNvSpPr>
          <p:nvPr/>
        </p:nvSpPr>
        <p:spPr bwMode="auto">
          <a:xfrm flipV="1">
            <a:off x="4107656" y="4876006"/>
            <a:ext cx="7620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6" name="Line 1097"/>
          <p:cNvSpPr>
            <a:spLocks noChangeShapeType="1"/>
          </p:cNvSpPr>
          <p:nvPr/>
        </p:nvSpPr>
        <p:spPr bwMode="auto">
          <a:xfrm>
            <a:off x="5326856" y="4876006"/>
            <a:ext cx="381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7" name="Text Box 1098"/>
          <p:cNvSpPr txBox="1">
            <a:spLocks noChangeArrowheads="1"/>
          </p:cNvSpPr>
          <p:nvPr/>
        </p:nvSpPr>
        <p:spPr bwMode="auto">
          <a:xfrm>
            <a:off x="5403056" y="5485606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1" dirty="0">
                <a:solidFill>
                  <a:schemeClr val="tx1"/>
                </a:solidFill>
              </a:rPr>
              <a:t>ICD/CFS</a:t>
            </a:r>
          </a:p>
        </p:txBody>
      </p:sp>
      <p:sp>
        <p:nvSpPr>
          <p:cNvPr id="38" name="Text Box 1101"/>
          <p:cNvSpPr txBox="1">
            <a:spLocks noChangeArrowheads="1"/>
          </p:cNvSpPr>
          <p:nvPr/>
        </p:nvSpPr>
        <p:spPr bwMode="auto">
          <a:xfrm>
            <a:off x="3421856" y="6171406"/>
            <a:ext cx="1463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US" sz="2400" b="0">
                <a:solidFill>
                  <a:schemeClr val="tx1"/>
                </a:solidFill>
              </a:rPr>
              <a:t>Airports</a:t>
            </a:r>
          </a:p>
        </p:txBody>
      </p:sp>
      <p:sp>
        <p:nvSpPr>
          <p:cNvPr id="39" name="Slide Number Placeholder 38"/>
          <p:cNvSpPr>
            <a:spLocks noGrp="1"/>
          </p:cNvSpPr>
          <p:nvPr/>
        </p:nvSpPr>
        <p:spPr bwMode="auto">
          <a:xfrm>
            <a:off x="7582694" y="6328569"/>
            <a:ext cx="503237" cy="3016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998824F-46F9-48D6-B8C1-730C165105BB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Line 2"/>
          <p:cNvSpPr>
            <a:spLocks noChangeShapeType="1"/>
          </p:cNvSpPr>
          <p:nvPr/>
        </p:nvSpPr>
        <p:spPr bwMode="auto">
          <a:xfrm>
            <a:off x="2209800" y="1219200"/>
            <a:ext cx="609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124200" y="609600"/>
            <a:ext cx="1676400" cy="1066800"/>
          </a:xfrm>
          <a:prstGeom prst="cloudCallout">
            <a:avLst>
              <a:gd name="adj1" fmla="val -55968"/>
              <a:gd name="adj2" fmla="val 78569"/>
            </a:avLst>
          </a:prstGeom>
          <a:solidFill>
            <a:schemeClr val="bg1"/>
          </a:solidFill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Internet</a:t>
            </a:r>
          </a:p>
        </p:txBody>
      </p:sp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4648200" y="10668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096000" y="609600"/>
            <a:ext cx="2133600" cy="99060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 b="1">
                <a:solidFill>
                  <a:schemeClr val="accent2"/>
                </a:solidFill>
              </a:rPr>
              <a:t>Web Server</a:t>
            </a:r>
            <a:endParaRPr lang="en-US" sz="2800"/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>
            <a:off x="6629400" y="1600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1" name="Line 7"/>
          <p:cNvSpPr>
            <a:spLocks noChangeShapeType="1"/>
          </p:cNvSpPr>
          <p:nvPr/>
        </p:nvSpPr>
        <p:spPr bwMode="auto">
          <a:xfrm>
            <a:off x="4876800" y="3657600"/>
            <a:ext cx="388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5029200" y="4114800"/>
            <a:ext cx="3505200" cy="533400"/>
          </a:xfrm>
          <a:prstGeom prst="rect">
            <a:avLst/>
          </a:prstGeom>
          <a:solidFill>
            <a:schemeClr val="bg1"/>
          </a:solidFill>
          <a:ln w="9525">
            <a:solidFill>
              <a:srgbClr val="CC99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DGFT OFFICES</a:t>
            </a: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5410200" y="3657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6400800" y="3657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7239000" y="3657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8305800" y="3657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4800600" y="5715000"/>
            <a:ext cx="4343400" cy="1143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Process on Individual Servers</a:t>
            </a:r>
          </a:p>
        </p:txBody>
      </p:sp>
      <p:sp>
        <p:nvSpPr>
          <p:cNvPr id="11278" name="AutoShape 14"/>
          <p:cNvSpPr>
            <a:spLocks noChangeArrowheads="1"/>
          </p:cNvSpPr>
          <p:nvPr/>
        </p:nvSpPr>
        <p:spPr bwMode="auto">
          <a:xfrm>
            <a:off x="5486400" y="4876800"/>
            <a:ext cx="533400" cy="762000"/>
          </a:xfrm>
          <a:prstGeom prst="upDownArrow">
            <a:avLst>
              <a:gd name="adj1" fmla="val 50000"/>
              <a:gd name="adj2" fmla="val 2857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7315200" y="4953000"/>
            <a:ext cx="457200" cy="762000"/>
          </a:xfrm>
          <a:prstGeom prst="upDown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80" name="AutoShape 16"/>
          <p:cNvSpPr>
            <a:spLocks noChangeArrowheads="1"/>
          </p:cNvSpPr>
          <p:nvPr/>
        </p:nvSpPr>
        <p:spPr bwMode="auto">
          <a:xfrm>
            <a:off x="6096000" y="2209800"/>
            <a:ext cx="1676400" cy="1066800"/>
          </a:xfrm>
          <a:prstGeom prst="cloudCallout">
            <a:avLst>
              <a:gd name="adj1" fmla="val -42329"/>
              <a:gd name="adj2" fmla="val 78569"/>
            </a:avLst>
          </a:prstGeom>
          <a:solidFill>
            <a:schemeClr val="bg1"/>
          </a:solidFill>
          <a:ln w="9525">
            <a:solidFill>
              <a:srgbClr val="CC99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Internet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2819400" y="5029200"/>
            <a:ext cx="358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/>
              <a:t>Applications received by DGFT</a:t>
            </a:r>
          </a:p>
        </p:txBody>
      </p:sp>
      <p:cxnSp>
        <p:nvCxnSpPr>
          <p:cNvPr id="11282" name="AutoShape 18"/>
          <p:cNvCxnSpPr>
            <a:cxnSpLocks noChangeShapeType="1"/>
          </p:cNvCxnSpPr>
          <p:nvPr/>
        </p:nvCxnSpPr>
        <p:spPr bwMode="auto">
          <a:xfrm flipH="1">
            <a:off x="4572000" y="1371600"/>
            <a:ext cx="10668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83" name="Line 19"/>
          <p:cNvSpPr>
            <a:spLocks noChangeShapeType="1"/>
          </p:cNvSpPr>
          <p:nvPr/>
        </p:nvSpPr>
        <p:spPr bwMode="auto">
          <a:xfrm flipV="1">
            <a:off x="7239000" y="16764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84" name="Line 20"/>
          <p:cNvSpPr>
            <a:spLocks noChangeShapeType="1"/>
          </p:cNvSpPr>
          <p:nvPr/>
        </p:nvSpPr>
        <p:spPr bwMode="auto">
          <a:xfrm flipV="1">
            <a:off x="6858000" y="36576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5867400" y="36576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V="1">
            <a:off x="7848600" y="3657600"/>
            <a:ext cx="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87" name="Oval 23"/>
          <p:cNvSpPr>
            <a:spLocks noChangeArrowheads="1"/>
          </p:cNvSpPr>
          <p:nvPr/>
        </p:nvSpPr>
        <p:spPr bwMode="auto">
          <a:xfrm>
            <a:off x="0" y="609600"/>
            <a:ext cx="21336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>
                <a:solidFill>
                  <a:srgbClr val="990000"/>
                </a:solidFill>
              </a:rPr>
              <a:t>EXPORTER</a:t>
            </a:r>
          </a:p>
        </p:txBody>
      </p:sp>
      <p:cxnSp>
        <p:nvCxnSpPr>
          <p:cNvPr id="11288" name="AutoShape 24"/>
          <p:cNvCxnSpPr>
            <a:cxnSpLocks noChangeShapeType="1"/>
          </p:cNvCxnSpPr>
          <p:nvPr/>
        </p:nvCxnSpPr>
        <p:spPr bwMode="auto">
          <a:xfrm flipH="1">
            <a:off x="1828800" y="1752600"/>
            <a:ext cx="106680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</p:cxnSp>
      <p:sp>
        <p:nvSpPr>
          <p:cNvPr id="11289" name="AutoShape 25"/>
          <p:cNvSpPr>
            <a:spLocks noChangeArrowheads="1"/>
          </p:cNvSpPr>
          <p:nvPr/>
        </p:nvSpPr>
        <p:spPr bwMode="auto">
          <a:xfrm>
            <a:off x="3048000" y="1905000"/>
            <a:ext cx="1676400" cy="1066800"/>
          </a:xfrm>
          <a:prstGeom prst="cloudCallout">
            <a:avLst>
              <a:gd name="adj1" fmla="val -137782"/>
              <a:gd name="adj2" fmla="val 114287"/>
            </a:avLst>
          </a:prstGeom>
          <a:solidFill>
            <a:schemeClr val="bg1"/>
          </a:solidFill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Internet</a:t>
            </a:r>
          </a:p>
        </p:txBody>
      </p:sp>
      <p:sp>
        <p:nvSpPr>
          <p:cNvPr id="11290" name="AutoShape 26"/>
          <p:cNvSpPr>
            <a:spLocks noChangeArrowheads="1"/>
          </p:cNvSpPr>
          <p:nvPr/>
        </p:nvSpPr>
        <p:spPr bwMode="auto">
          <a:xfrm>
            <a:off x="2895600" y="3124200"/>
            <a:ext cx="1676400" cy="1066800"/>
          </a:xfrm>
          <a:prstGeom prst="cloudCallout">
            <a:avLst>
              <a:gd name="adj1" fmla="val -42329"/>
              <a:gd name="adj2" fmla="val 78569"/>
            </a:avLst>
          </a:prstGeom>
          <a:solidFill>
            <a:schemeClr val="bg1"/>
          </a:solidFill>
          <a:ln w="9525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Internet</a:t>
            </a:r>
          </a:p>
        </p:txBody>
      </p:sp>
      <p:sp>
        <p:nvSpPr>
          <p:cNvPr id="11291" name="Oval 27"/>
          <p:cNvSpPr>
            <a:spLocks noChangeArrowheads="1"/>
          </p:cNvSpPr>
          <p:nvPr/>
        </p:nvSpPr>
        <p:spPr bwMode="auto">
          <a:xfrm>
            <a:off x="0" y="1981200"/>
            <a:ext cx="2133600" cy="1219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/>
              <a:t>CUSTOMS</a:t>
            </a:r>
          </a:p>
        </p:txBody>
      </p:sp>
      <p:sp>
        <p:nvSpPr>
          <p:cNvPr id="11292" name="Oval 28"/>
          <p:cNvSpPr>
            <a:spLocks noChangeArrowheads="1"/>
          </p:cNvSpPr>
          <p:nvPr/>
        </p:nvSpPr>
        <p:spPr bwMode="auto">
          <a:xfrm>
            <a:off x="0" y="3429000"/>
            <a:ext cx="2133600" cy="1219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 dirty="0" smtClean="0"/>
              <a:t>BANKs</a:t>
            </a:r>
            <a:endParaRPr lang="en-US" sz="2800" dirty="0"/>
          </a:p>
        </p:txBody>
      </p:sp>
      <p:sp>
        <p:nvSpPr>
          <p:cNvPr id="11293" name="Line 29"/>
          <p:cNvSpPr>
            <a:spLocks noChangeShapeType="1"/>
          </p:cNvSpPr>
          <p:nvPr/>
        </p:nvSpPr>
        <p:spPr bwMode="auto">
          <a:xfrm>
            <a:off x="2133600" y="2286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4" name="Line 30"/>
          <p:cNvSpPr>
            <a:spLocks noChangeShapeType="1"/>
          </p:cNvSpPr>
          <p:nvPr/>
        </p:nvSpPr>
        <p:spPr bwMode="auto">
          <a:xfrm>
            <a:off x="2133600" y="3810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5" name="Line 31"/>
          <p:cNvSpPr>
            <a:spLocks noChangeShapeType="1"/>
          </p:cNvSpPr>
          <p:nvPr/>
        </p:nvSpPr>
        <p:spPr bwMode="auto">
          <a:xfrm flipH="1">
            <a:off x="2133600" y="2590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 flipH="1">
            <a:off x="2209800" y="39624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7" name="Line 33"/>
          <p:cNvSpPr>
            <a:spLocks noChangeShapeType="1"/>
          </p:cNvSpPr>
          <p:nvPr/>
        </p:nvSpPr>
        <p:spPr bwMode="auto">
          <a:xfrm flipV="1">
            <a:off x="4572000" y="1676400"/>
            <a:ext cx="1524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8" name="Line 34"/>
          <p:cNvSpPr>
            <a:spLocks noChangeShapeType="1"/>
          </p:cNvSpPr>
          <p:nvPr/>
        </p:nvSpPr>
        <p:spPr bwMode="auto">
          <a:xfrm flipV="1">
            <a:off x="4572000" y="1600200"/>
            <a:ext cx="18288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299" name="Line 35"/>
          <p:cNvSpPr>
            <a:spLocks noChangeShapeType="1"/>
          </p:cNvSpPr>
          <p:nvPr/>
        </p:nvSpPr>
        <p:spPr bwMode="auto">
          <a:xfrm flipH="1">
            <a:off x="4572000" y="1600200"/>
            <a:ext cx="160020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300" name="Line 36"/>
          <p:cNvSpPr>
            <a:spLocks noChangeShapeType="1"/>
          </p:cNvSpPr>
          <p:nvPr/>
        </p:nvSpPr>
        <p:spPr bwMode="auto">
          <a:xfrm flipH="1">
            <a:off x="4572000" y="1447800"/>
            <a:ext cx="13716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1301" name="Text Box 37"/>
          <p:cNvSpPr txBox="1">
            <a:spLocks noChangeArrowheads="1"/>
          </p:cNvSpPr>
          <p:nvPr/>
        </p:nvSpPr>
        <p:spPr bwMode="auto">
          <a:xfrm>
            <a:off x="1981200" y="914400"/>
            <a:ext cx="1524000" cy="336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Applications</a:t>
            </a:r>
          </a:p>
        </p:txBody>
      </p:sp>
      <p:sp>
        <p:nvSpPr>
          <p:cNvPr id="11302" name="Text Box 38"/>
          <p:cNvSpPr txBox="1">
            <a:spLocks noChangeArrowheads="1"/>
          </p:cNvSpPr>
          <p:nvPr/>
        </p:nvSpPr>
        <p:spPr bwMode="auto">
          <a:xfrm>
            <a:off x="2057400" y="1447800"/>
            <a:ext cx="1219200" cy="336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Status</a:t>
            </a:r>
          </a:p>
        </p:txBody>
      </p:sp>
      <p:sp>
        <p:nvSpPr>
          <p:cNvPr id="11303" name="Text Box 39"/>
          <p:cNvSpPr txBox="1">
            <a:spLocks noChangeArrowheads="1"/>
          </p:cNvSpPr>
          <p:nvPr/>
        </p:nvSpPr>
        <p:spPr bwMode="auto">
          <a:xfrm>
            <a:off x="1905000" y="1905000"/>
            <a:ext cx="1371600" cy="5810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Shipping Bill</a:t>
            </a:r>
          </a:p>
        </p:txBody>
      </p:sp>
      <p:sp>
        <p:nvSpPr>
          <p:cNvPr id="11304" name="Text Box 40"/>
          <p:cNvSpPr txBox="1">
            <a:spLocks noChangeArrowheads="1"/>
          </p:cNvSpPr>
          <p:nvPr/>
        </p:nvSpPr>
        <p:spPr bwMode="auto">
          <a:xfrm>
            <a:off x="1981200" y="2286000"/>
            <a:ext cx="1066800" cy="336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License</a:t>
            </a:r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1828800" y="3505200"/>
            <a:ext cx="1143000" cy="336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BRC+Fee</a:t>
            </a: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1905000" y="3886200"/>
            <a:ext cx="1295400" cy="3365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en-US" sz="1600">
                <a:solidFill>
                  <a:srgbClr val="3B08A0"/>
                </a:solidFill>
                <a:latin typeface="Bookman Old Style" pitchFamily="18" charset="0"/>
              </a:rPr>
              <a:t>Utilisation</a:t>
            </a: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228600" y="0"/>
            <a:ext cx="716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latin typeface="Tahoma" pitchFamily="34" charset="0"/>
              </a:rPr>
              <a:t>DGFT Operations </a:t>
            </a:r>
            <a:r>
              <a:rPr lang="en-US" sz="2800" b="1" dirty="0" smtClean="0">
                <a:latin typeface="Tahoma" pitchFamily="34" charset="0"/>
              </a:rPr>
              <a:t>(An Integrated </a:t>
            </a:r>
            <a:r>
              <a:rPr lang="en-US" sz="2800" b="1" dirty="0">
                <a:latin typeface="Tahoma" pitchFamily="34" charset="0"/>
              </a:rPr>
              <a:t>View)</a:t>
            </a:r>
          </a:p>
        </p:txBody>
      </p:sp>
      <p:sp>
        <p:nvSpPr>
          <p:cNvPr id="44" name="Oval 28"/>
          <p:cNvSpPr>
            <a:spLocks noChangeArrowheads="1"/>
          </p:cNvSpPr>
          <p:nvPr/>
        </p:nvSpPr>
        <p:spPr bwMode="auto">
          <a:xfrm>
            <a:off x="0" y="4953000"/>
            <a:ext cx="2133600" cy="1219200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800" dirty="0" smtClean="0"/>
              <a:t>EPCs</a:t>
            </a:r>
            <a:endParaRPr lang="en-US" sz="2800" dirty="0"/>
          </a:p>
        </p:txBody>
      </p:sp>
      <p:cxnSp>
        <p:nvCxnSpPr>
          <p:cNvPr id="46" name="Straight Arrow Connector 45"/>
          <p:cNvCxnSpPr/>
          <p:nvPr/>
        </p:nvCxnSpPr>
        <p:spPr>
          <a:xfrm rot="5400000" flipH="1" flipV="1">
            <a:off x="1981200" y="3962400"/>
            <a:ext cx="1295400" cy="1295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1981200" y="4648200"/>
            <a:ext cx="833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dirty="0" smtClean="0"/>
              <a:t>RCMC</a:t>
            </a:r>
            <a:endParaRPr lang="en-IN" dirty="0"/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990599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Earlier scenario(Manual BRC)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600200"/>
            <a:ext cx="7772400" cy="4800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*	Physical Copy of Bank </a:t>
            </a:r>
            <a:r>
              <a:rPr lang="en-US" b="1" dirty="0" err="1" smtClean="0">
                <a:solidFill>
                  <a:schemeClr val="tx1"/>
                </a:solidFill>
              </a:rPr>
              <a:t>Realisation</a:t>
            </a:r>
            <a:r>
              <a:rPr lang="en-US" b="1" dirty="0" smtClean="0">
                <a:solidFill>
                  <a:schemeClr val="tx1"/>
                </a:solidFill>
              </a:rPr>
              <a:t> Certificate (BRC) 	submitted as prescribed in Appendix 22A &amp; 22B of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             the Foreign Trade Policy Handbook Vol. I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Banks issued BRC on exporter’s request.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Commission, Freight , and Insurance if any were 	mentioned and net value of Foreign Exchange 	realized along with Exchange rate was provided.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BRC was physically signed by a Bank officer . 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Bank’s Stamp, name and branch address etc were 	mentioned. </a:t>
            </a:r>
          </a:p>
          <a:p>
            <a:pPr algn="l"/>
            <a:r>
              <a:rPr lang="en-US" b="1" dirty="0" smtClean="0">
                <a:solidFill>
                  <a:schemeClr val="tx1"/>
                </a:solidFill>
              </a:rPr>
              <a:t>*	Many a times one BRC contained multiple 	shipping bills related information. 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219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Manual Format- Appendix 22A (Physical Export)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752600"/>
            <a:ext cx="7772400" cy="42672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" y="1676400"/>
            <a:ext cx="8001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86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Manual Format- Appendix 22B (Deemed Export)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1600200"/>
            <a:ext cx="7620000" cy="43434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822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Manual BRC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00200"/>
            <a:ext cx="8382000" cy="4525963"/>
          </a:xfrm>
        </p:spPr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705600" y="1676399"/>
          <a:ext cx="1600200" cy="1722628"/>
        </p:xfrm>
        <a:graphic>
          <a:graphicData uri="http://schemas.openxmlformats.org/drawingml/2006/table">
            <a:tbl>
              <a:tblPr/>
              <a:tblGrid>
                <a:gridCol w="1600200"/>
              </a:tblGrid>
              <a:tr h="146805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Mangal"/>
                        </a:rPr>
                        <a:t>                 Banks</a:t>
                      </a: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Calibri"/>
                          <a:ea typeface="Times New Roman"/>
                        </a:rPr>
                        <a:t/>
                      </a:r>
                      <a:br>
                        <a:rPr lang="en-US" sz="1100" dirty="0">
                          <a:latin typeface="Calibri"/>
                          <a:ea typeface="Times New Roman"/>
                        </a:rPr>
                      </a:br>
                      <a:endParaRPr lang="en-US" sz="11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371600" y="1600200"/>
            <a:ext cx="1514475" cy="1295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Exporter</a:t>
            </a:r>
          </a:p>
        </p:txBody>
      </p:sp>
      <p:sp>
        <p:nvSpPr>
          <p:cNvPr id="18434" name="AutoShape 2"/>
          <p:cNvSpPr>
            <a:spLocks noChangeShapeType="1"/>
          </p:cNvSpPr>
          <p:nvPr/>
        </p:nvSpPr>
        <p:spPr bwMode="auto">
          <a:xfrm>
            <a:off x="3352800" y="2514600"/>
            <a:ext cx="2895600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433" name="AutoShape 1"/>
          <p:cNvSpPr>
            <a:spLocks noChangeShapeType="1"/>
          </p:cNvSpPr>
          <p:nvPr/>
        </p:nvSpPr>
        <p:spPr bwMode="auto">
          <a:xfrm flipH="1" flipV="1">
            <a:off x="3124200" y="1981199"/>
            <a:ext cx="3200400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436" name="AutoShape 4"/>
          <p:cNvCxnSpPr>
            <a:cxnSpLocks noChangeShapeType="1"/>
          </p:cNvCxnSpPr>
          <p:nvPr/>
        </p:nvCxnSpPr>
        <p:spPr bwMode="auto">
          <a:xfrm rot="16200000" flipH="1">
            <a:off x="1395413" y="3709988"/>
            <a:ext cx="1485900" cy="9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8437" name="AutoShape 5"/>
          <p:cNvCxnSpPr>
            <a:cxnSpLocks noChangeShapeType="1"/>
          </p:cNvCxnSpPr>
          <p:nvPr/>
        </p:nvCxnSpPr>
        <p:spPr bwMode="auto">
          <a:xfrm rot="5400000" flipH="1" flipV="1">
            <a:off x="1790700" y="3695700"/>
            <a:ext cx="1447800" cy="158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8438" name="AutoShape 6"/>
          <p:cNvCxnSpPr>
            <a:cxnSpLocks noChangeShapeType="1"/>
          </p:cNvCxnSpPr>
          <p:nvPr/>
        </p:nvCxnSpPr>
        <p:spPr bwMode="auto">
          <a:xfrm flipV="1">
            <a:off x="3657600" y="3505200"/>
            <a:ext cx="2667000" cy="10668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cxnSp>
        <p:nvCxnSpPr>
          <p:cNvPr id="18439" name="AutoShape 7"/>
          <p:cNvCxnSpPr>
            <a:cxnSpLocks noChangeShapeType="1"/>
          </p:cNvCxnSpPr>
          <p:nvPr/>
        </p:nvCxnSpPr>
        <p:spPr bwMode="auto">
          <a:xfrm rot="10800000" flipV="1">
            <a:off x="3886200" y="3733799"/>
            <a:ext cx="3276600" cy="1533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</p:cxn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219200" y="4572000"/>
          <a:ext cx="2209800" cy="990600"/>
        </p:xfrm>
        <a:graphic>
          <a:graphicData uri="http://schemas.openxmlformats.org/drawingml/2006/table">
            <a:tbl>
              <a:tblPr/>
              <a:tblGrid>
                <a:gridCol w="2209800"/>
              </a:tblGrid>
              <a:tr h="99060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latin typeface="Calibri"/>
                        <a:ea typeface="Calibri"/>
                        <a:cs typeface="Mangal"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alibri"/>
                          <a:ea typeface="Calibri"/>
                          <a:cs typeface="Mangal"/>
                        </a:rPr>
                        <a:t>DGFT</a:t>
                      </a:r>
                      <a:endParaRPr lang="en-US" sz="2400" dirty="0">
                        <a:latin typeface="Calibri"/>
                        <a:ea typeface="Calibri"/>
                        <a:cs typeface="Mang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2590800" y="2971800"/>
            <a:ext cx="3576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Manual filing and issuance</a:t>
            </a:r>
            <a:endParaRPr lang="en-US" sz="2400" b="1" dirty="0"/>
          </a:p>
        </p:txBody>
      </p:sp>
      <p:sp>
        <p:nvSpPr>
          <p:cNvPr id="21" name="Rectangle 20"/>
          <p:cNvSpPr/>
          <p:nvPr/>
        </p:nvSpPr>
        <p:spPr>
          <a:xfrm rot="9663043" flipV="1">
            <a:off x="3650684" y="3288579"/>
            <a:ext cx="19453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Manual Verification</a:t>
            </a:r>
            <a:endParaRPr lang="en-US" sz="2400" b="1" dirty="0"/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3733800"/>
            <a:ext cx="1905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Manual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Mangal" pitchFamily="2"/>
              </a:rPr>
              <a:t>    Submission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432</TotalTime>
  <Words>594</Words>
  <Application>Microsoft Office PowerPoint</Application>
  <PresentationFormat>On-screen Show (4:3)</PresentationFormat>
  <Paragraphs>174</Paragraphs>
  <Slides>29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Flow</vt:lpstr>
      <vt:lpstr>Slide</vt:lpstr>
      <vt:lpstr>PowerPoint Presentation</vt:lpstr>
      <vt:lpstr>INNOVATION – RELATED TO INTERNATIONAL TRADE SECTOR- SOME INSIGHTS</vt:lpstr>
      <vt:lpstr>SOME RELATED REMARKS</vt:lpstr>
      <vt:lpstr>The ‘e-Trade’ Network Partners</vt:lpstr>
      <vt:lpstr>PowerPoint Presentation</vt:lpstr>
      <vt:lpstr>Earlier scenario(Manual BRC)</vt:lpstr>
      <vt:lpstr>The Manual Format- Appendix 22A (Physical Export)</vt:lpstr>
      <vt:lpstr>The Manual Format- Appendix 22B (Deemed Export)</vt:lpstr>
      <vt:lpstr>Manual BRC System</vt:lpstr>
      <vt:lpstr>Disadvantages </vt:lpstr>
      <vt:lpstr>e-BRC Genesis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e-BRC Genesis contd.</vt:lpstr>
      <vt:lpstr>e-BRC: Bank Realisation Certificate issued by Bank in Electronic format</vt:lpstr>
      <vt:lpstr>Data fields required by DGFT from bank as part of e-BRC</vt:lpstr>
      <vt:lpstr>Redesigned Process Flow</vt:lpstr>
      <vt:lpstr>Establishing Linkages through SOA Architecture</vt:lpstr>
      <vt:lpstr>Advantages of e-BRC</vt:lpstr>
      <vt:lpstr>PowerPoint Presentation</vt:lpstr>
      <vt:lpstr>PowerPoint Presentation</vt:lpstr>
      <vt:lpstr>Key Implementation Issues and Challenges  (Process Issues)</vt:lpstr>
      <vt:lpstr>Key Implementation Issues and Challenges  (Technical Issues)</vt:lpstr>
      <vt:lpstr>Key Implementation Issues and Challenges  (Organizational Issues)</vt:lpstr>
      <vt:lpstr> LEARNING ISSUES  </vt:lpstr>
    </vt:vector>
  </TitlesOfParts>
  <Company>foreign trade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Collaborating in ‘e-Governance’ - Bank of the future - 22nd February 2013</dc:title>
  <dc:creator>db2admin</dc:creator>
  <cp:lastModifiedBy>Veerraju</cp:lastModifiedBy>
  <cp:revision>89</cp:revision>
  <dcterms:created xsi:type="dcterms:W3CDTF">2013-02-21T05:24:57Z</dcterms:created>
  <dcterms:modified xsi:type="dcterms:W3CDTF">2014-03-10T09:33:36Z</dcterms:modified>
</cp:coreProperties>
</file>