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0" r:id="rId2"/>
  </p:sldMasterIdLst>
  <p:notesMasterIdLst>
    <p:notesMasterId r:id="rId42"/>
  </p:notesMasterIdLst>
  <p:handoutMasterIdLst>
    <p:handoutMasterId r:id="rId43"/>
  </p:handoutMasterIdLst>
  <p:sldIdLst>
    <p:sldId id="561" r:id="rId3"/>
    <p:sldId id="522" r:id="rId4"/>
    <p:sldId id="559" r:id="rId5"/>
    <p:sldId id="526" r:id="rId6"/>
    <p:sldId id="528" r:id="rId7"/>
    <p:sldId id="524" r:id="rId8"/>
    <p:sldId id="520" r:id="rId9"/>
    <p:sldId id="519" r:id="rId10"/>
    <p:sldId id="518" r:id="rId11"/>
    <p:sldId id="530" r:id="rId12"/>
    <p:sldId id="560" r:id="rId13"/>
    <p:sldId id="527" r:id="rId14"/>
    <p:sldId id="533" r:id="rId15"/>
    <p:sldId id="534" r:id="rId16"/>
    <p:sldId id="535" r:id="rId17"/>
    <p:sldId id="536" r:id="rId18"/>
    <p:sldId id="537" r:id="rId19"/>
    <p:sldId id="532" r:id="rId20"/>
    <p:sldId id="538" r:id="rId21"/>
    <p:sldId id="545" r:id="rId22"/>
    <p:sldId id="540" r:id="rId23"/>
    <p:sldId id="544" r:id="rId24"/>
    <p:sldId id="554" r:id="rId25"/>
    <p:sldId id="555" r:id="rId26"/>
    <p:sldId id="546" r:id="rId27"/>
    <p:sldId id="547" r:id="rId28"/>
    <p:sldId id="548" r:id="rId29"/>
    <p:sldId id="549" r:id="rId30"/>
    <p:sldId id="553" r:id="rId31"/>
    <p:sldId id="539" r:id="rId32"/>
    <p:sldId id="541" r:id="rId33"/>
    <p:sldId id="572" r:id="rId34"/>
    <p:sldId id="573" r:id="rId35"/>
    <p:sldId id="574" r:id="rId36"/>
    <p:sldId id="575" r:id="rId37"/>
    <p:sldId id="578" r:id="rId38"/>
    <p:sldId id="579" r:id="rId39"/>
    <p:sldId id="580" r:id="rId40"/>
    <p:sldId id="581" r:id="rId41"/>
  </p:sldIdLst>
  <p:sldSz cx="13716000" cy="9144000"/>
  <p:notesSz cx="7099300" cy="10234613"/>
  <p:defaultTextStyle>
    <a:defPPr>
      <a:defRPr lang="en-US"/>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8947" autoAdjust="0"/>
  </p:normalViewPr>
  <p:slideViewPr>
    <p:cSldViewPr>
      <p:cViewPr>
        <p:scale>
          <a:sx n="66" d="100"/>
          <a:sy n="66" d="100"/>
        </p:scale>
        <p:origin x="-342" y="270"/>
      </p:cViewPr>
      <p:guideLst>
        <p:guide orient="horz" pos="2880"/>
        <p:guide pos="4320"/>
      </p:guideLst>
    </p:cSldViewPr>
  </p:slideViewPr>
  <p:notesTextViewPr>
    <p:cViewPr>
      <p:scale>
        <a:sx n="100" d="100"/>
        <a:sy n="100" d="100"/>
      </p:scale>
      <p:origin x="0" y="0"/>
    </p:cViewPr>
  </p:notesTextViewPr>
  <p:sorterViewPr>
    <p:cViewPr>
      <p:scale>
        <a:sx n="66" d="100"/>
        <a:sy n="66" d="100"/>
      </p:scale>
      <p:origin x="0" y="7704"/>
    </p:cViewPr>
  </p:sorterViewPr>
  <p:notesViewPr>
    <p:cSldViewPr>
      <p:cViewPr varScale="1">
        <p:scale>
          <a:sx n="58" d="100"/>
          <a:sy n="58" d="100"/>
        </p:scale>
        <p:origin x="-2934" y="-96"/>
      </p:cViewPr>
      <p:guideLst>
        <p:guide orient="horz" pos="3224"/>
        <p:guide pos="22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4"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41802882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6363" cy="511730"/>
          </a:xfrm>
          <a:prstGeom prst="rect">
            <a:avLst/>
          </a:prstGeom>
        </p:spPr>
        <p:txBody>
          <a:bodyPr vert="horz" lIns="94759" tIns="47380" rIns="94759" bIns="47380" rtlCol="0"/>
          <a:lstStyle>
            <a:lvl1pPr algn="l">
              <a:defRPr sz="1200"/>
            </a:lvl1pPr>
          </a:lstStyle>
          <a:p>
            <a:endParaRPr lang="en-US"/>
          </a:p>
        </p:txBody>
      </p:sp>
      <p:sp>
        <p:nvSpPr>
          <p:cNvPr id="3" name="Date Placeholder 2"/>
          <p:cNvSpPr>
            <a:spLocks noGrp="1"/>
          </p:cNvSpPr>
          <p:nvPr>
            <p:ph type="dt" idx="1"/>
          </p:nvPr>
        </p:nvSpPr>
        <p:spPr>
          <a:xfrm>
            <a:off x="4021295" y="1"/>
            <a:ext cx="3076363" cy="511730"/>
          </a:xfrm>
          <a:prstGeom prst="rect">
            <a:avLst/>
          </a:prstGeom>
        </p:spPr>
        <p:txBody>
          <a:bodyPr vert="horz" lIns="94759" tIns="47380" rIns="94759" bIns="47380" rtlCol="0"/>
          <a:lstStyle>
            <a:lvl1pPr algn="r">
              <a:defRPr sz="1200"/>
            </a:lvl1pPr>
          </a:lstStyle>
          <a:p>
            <a:endParaRPr lang="en-US"/>
          </a:p>
        </p:txBody>
      </p:sp>
      <p:sp>
        <p:nvSpPr>
          <p:cNvPr id="4" name="Slide Image Placeholder 3"/>
          <p:cNvSpPr>
            <a:spLocks noGrp="1" noRot="1" noChangeAspect="1"/>
          </p:cNvSpPr>
          <p:nvPr>
            <p:ph type="sldImg" idx="2"/>
          </p:nvPr>
        </p:nvSpPr>
        <p:spPr>
          <a:xfrm>
            <a:off x="671513" y="766763"/>
            <a:ext cx="5756275" cy="3838575"/>
          </a:xfrm>
          <a:prstGeom prst="rect">
            <a:avLst/>
          </a:prstGeom>
          <a:noFill/>
          <a:ln w="12700">
            <a:solidFill>
              <a:prstClr val="black"/>
            </a:solidFill>
          </a:ln>
        </p:spPr>
        <p:txBody>
          <a:bodyPr vert="horz" lIns="94759" tIns="47380" rIns="94759" bIns="47380" rtlCol="0" anchor="ctr"/>
          <a:lstStyle/>
          <a:p>
            <a:endParaRPr lang="en-US"/>
          </a:p>
        </p:txBody>
      </p:sp>
      <p:sp>
        <p:nvSpPr>
          <p:cNvPr id="5" name="Notes Placeholder 4"/>
          <p:cNvSpPr>
            <a:spLocks noGrp="1"/>
          </p:cNvSpPr>
          <p:nvPr>
            <p:ph type="body" sz="quarter" idx="3"/>
          </p:nvPr>
        </p:nvSpPr>
        <p:spPr>
          <a:xfrm>
            <a:off x="709931" y="4861442"/>
            <a:ext cx="5679440" cy="4605576"/>
          </a:xfrm>
          <a:prstGeom prst="rect">
            <a:avLst/>
          </a:prstGeom>
        </p:spPr>
        <p:txBody>
          <a:bodyPr vert="horz" lIns="94759" tIns="47380" rIns="94759" bIns="4738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721107"/>
            <a:ext cx="3076363" cy="511730"/>
          </a:xfrm>
          <a:prstGeom prst="rect">
            <a:avLst/>
          </a:prstGeom>
        </p:spPr>
        <p:txBody>
          <a:bodyPr vert="horz" lIns="94759" tIns="47380" rIns="94759" bIns="47380" rtlCol="0" anchor="b"/>
          <a:lstStyle>
            <a:lvl1pPr algn="l">
              <a:defRPr sz="1200"/>
            </a:lvl1pPr>
          </a:lstStyle>
          <a:p>
            <a:endParaRPr lang="en-US"/>
          </a:p>
        </p:txBody>
      </p:sp>
      <p:sp>
        <p:nvSpPr>
          <p:cNvPr id="7" name="Slide Number Placeholder 6"/>
          <p:cNvSpPr>
            <a:spLocks noGrp="1"/>
          </p:cNvSpPr>
          <p:nvPr>
            <p:ph type="sldNum" sz="quarter" idx="5"/>
          </p:nvPr>
        </p:nvSpPr>
        <p:spPr>
          <a:xfrm>
            <a:off x="4021295" y="9721107"/>
            <a:ext cx="3076363" cy="511730"/>
          </a:xfrm>
          <a:prstGeom prst="rect">
            <a:avLst/>
          </a:prstGeom>
        </p:spPr>
        <p:txBody>
          <a:bodyPr vert="horz" lIns="94759" tIns="47380" rIns="94759" bIns="47380" rtlCol="0" anchor="b"/>
          <a:lstStyle>
            <a:lvl1pPr algn="r">
              <a:defRPr sz="1200"/>
            </a:lvl1pPr>
          </a:lstStyle>
          <a:p>
            <a:fld id="{1E3DBAB7-D912-48B6-94BE-7033CBE82D86}" type="slidenum">
              <a:rPr lang="en-US" smtClean="0"/>
              <a:pPr/>
              <a:t>‹#›</a:t>
            </a:fld>
            <a:endParaRPr lang="en-US"/>
          </a:p>
        </p:txBody>
      </p:sp>
    </p:spTree>
    <p:extLst>
      <p:ext uri="{BB962C8B-B14F-4D97-AF65-F5344CB8AC3E}">
        <p14:creationId xmlns="" xmlns:p14="http://schemas.microsoft.com/office/powerpoint/2010/main" val="1903864564"/>
      </p:ext>
    </p:extLst>
  </p:cSld>
  <p:clrMap bg1="lt1" tx1="dk1" bg2="lt2" tx2="dk2" accent1="accent1" accent2="accent2" accent3="accent3" accent4="accent4" accent5="accent5" accent6="accent6" hlink="hlink" folHlink="folHlink"/>
  <p:hf hdr="0" ftr="0"/>
  <p:notesStyle>
    <a:lvl1pPr marL="0" algn="l" defTabSz="1306220" rtl="0" eaLnBrk="1" latinLnBrk="0" hangingPunct="1">
      <a:defRPr sz="1700" kern="1200">
        <a:solidFill>
          <a:schemeClr val="tx1"/>
        </a:solidFill>
        <a:latin typeface="+mn-lt"/>
        <a:ea typeface="+mn-ea"/>
        <a:cs typeface="+mn-cs"/>
      </a:defRPr>
    </a:lvl1pPr>
    <a:lvl2pPr marL="653110" algn="l" defTabSz="1306220" rtl="0" eaLnBrk="1" latinLnBrk="0" hangingPunct="1">
      <a:defRPr sz="1700" kern="1200">
        <a:solidFill>
          <a:schemeClr val="tx1"/>
        </a:solidFill>
        <a:latin typeface="+mn-lt"/>
        <a:ea typeface="+mn-ea"/>
        <a:cs typeface="+mn-cs"/>
      </a:defRPr>
    </a:lvl2pPr>
    <a:lvl3pPr marL="1306220" algn="l" defTabSz="1306220" rtl="0" eaLnBrk="1" latinLnBrk="0" hangingPunct="1">
      <a:defRPr sz="1700" kern="1200">
        <a:solidFill>
          <a:schemeClr val="tx1"/>
        </a:solidFill>
        <a:latin typeface="+mn-lt"/>
        <a:ea typeface="+mn-ea"/>
        <a:cs typeface="+mn-cs"/>
      </a:defRPr>
    </a:lvl3pPr>
    <a:lvl4pPr marL="1959331" algn="l" defTabSz="1306220" rtl="0" eaLnBrk="1" latinLnBrk="0" hangingPunct="1">
      <a:defRPr sz="1700" kern="1200">
        <a:solidFill>
          <a:schemeClr val="tx1"/>
        </a:solidFill>
        <a:latin typeface="+mn-lt"/>
        <a:ea typeface="+mn-ea"/>
        <a:cs typeface="+mn-cs"/>
      </a:defRPr>
    </a:lvl4pPr>
    <a:lvl5pPr marL="2612441" algn="l" defTabSz="1306220" rtl="0" eaLnBrk="1" latinLnBrk="0" hangingPunct="1">
      <a:defRPr sz="1700" kern="1200">
        <a:solidFill>
          <a:schemeClr val="tx1"/>
        </a:solidFill>
        <a:latin typeface="+mn-lt"/>
        <a:ea typeface="+mn-ea"/>
        <a:cs typeface="+mn-cs"/>
      </a:defRPr>
    </a:lvl5pPr>
    <a:lvl6pPr marL="3265551" algn="l" defTabSz="1306220" rtl="0" eaLnBrk="1" latinLnBrk="0" hangingPunct="1">
      <a:defRPr sz="1700" kern="1200">
        <a:solidFill>
          <a:schemeClr val="tx1"/>
        </a:solidFill>
        <a:latin typeface="+mn-lt"/>
        <a:ea typeface="+mn-ea"/>
        <a:cs typeface="+mn-cs"/>
      </a:defRPr>
    </a:lvl6pPr>
    <a:lvl7pPr marL="3918661" algn="l" defTabSz="1306220" rtl="0" eaLnBrk="1" latinLnBrk="0" hangingPunct="1">
      <a:defRPr sz="1700" kern="1200">
        <a:solidFill>
          <a:schemeClr val="tx1"/>
        </a:solidFill>
        <a:latin typeface="+mn-lt"/>
        <a:ea typeface="+mn-ea"/>
        <a:cs typeface="+mn-cs"/>
      </a:defRPr>
    </a:lvl7pPr>
    <a:lvl8pPr marL="4571771" algn="l" defTabSz="1306220" rtl="0" eaLnBrk="1" latinLnBrk="0" hangingPunct="1">
      <a:defRPr sz="1700" kern="1200">
        <a:solidFill>
          <a:schemeClr val="tx1"/>
        </a:solidFill>
        <a:latin typeface="+mn-lt"/>
        <a:ea typeface="+mn-ea"/>
        <a:cs typeface="+mn-cs"/>
      </a:defRPr>
    </a:lvl8pPr>
    <a:lvl9pPr marL="5224882" algn="l" defTabSz="1306220"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3"/>
          <p:cNvSpPr>
            <a:spLocks noGrp="1" noChangeArrowheads="1"/>
          </p:cNvSpPr>
          <p:nvPr>
            <p:ph type="dt" sz="quarter" idx="1"/>
          </p:nvPr>
        </p:nvSpPr>
        <p:spPr>
          <a:noFill/>
        </p:spPr>
        <p:txBody>
          <a:bodyPr/>
          <a:lstStyle/>
          <a:p>
            <a:endParaRPr lang="en-GB" dirty="0">
              <a:solidFill>
                <a:prstClr val="black"/>
              </a:solidFill>
              <a:latin typeface="Arial" pitchFamily="34" charset="0"/>
              <a:cs typeface="Arial" pitchFamily="34" charset="0"/>
            </a:endParaRPr>
          </a:p>
        </p:txBody>
      </p:sp>
      <p:sp>
        <p:nvSpPr>
          <p:cNvPr id="98307" name="Rectangle 7"/>
          <p:cNvSpPr>
            <a:spLocks noGrp="1" noChangeArrowheads="1"/>
          </p:cNvSpPr>
          <p:nvPr>
            <p:ph type="sldNum" sz="quarter" idx="5"/>
          </p:nvPr>
        </p:nvSpPr>
        <p:spPr>
          <a:noFill/>
        </p:spPr>
        <p:txBody>
          <a:bodyPr/>
          <a:lstStyle/>
          <a:p>
            <a:fld id="{FD657D84-0598-498D-9297-4CB041D934BE}" type="slidenum">
              <a:rPr lang="en-GB">
                <a:solidFill>
                  <a:prstClr val="black"/>
                </a:solidFill>
                <a:latin typeface="Arial" pitchFamily="34" charset="0"/>
                <a:cs typeface="Arial" pitchFamily="34" charset="0"/>
              </a:rPr>
              <a:pPr/>
              <a:t>1</a:t>
            </a:fld>
            <a:endParaRPr lang="en-GB" dirty="0">
              <a:solidFill>
                <a:prstClr val="black"/>
              </a:solidFill>
              <a:latin typeface="Arial" pitchFamily="34" charset="0"/>
              <a:cs typeface="Arial" pitchFamily="34" charset="0"/>
            </a:endParaRPr>
          </a:p>
        </p:txBody>
      </p:sp>
      <p:sp>
        <p:nvSpPr>
          <p:cNvPr id="98308" name="Rectangle 2"/>
          <p:cNvSpPr>
            <a:spLocks noGrp="1" noRot="1" noChangeAspect="1" noChangeArrowheads="1" noTextEdit="1"/>
          </p:cNvSpPr>
          <p:nvPr>
            <p:ph type="sldImg"/>
          </p:nvPr>
        </p:nvSpPr>
        <p:spPr>
          <a:xfrm>
            <a:off x="669925" y="766763"/>
            <a:ext cx="5759450" cy="3838575"/>
          </a:xfrm>
          <a:ln/>
        </p:spPr>
      </p:sp>
      <p:sp>
        <p:nvSpPr>
          <p:cNvPr id="98309" name="Rectangle 3"/>
          <p:cNvSpPr>
            <a:spLocks noGrp="1" noChangeArrowheads="1"/>
          </p:cNvSpPr>
          <p:nvPr>
            <p:ph type="body" idx="1"/>
          </p:nvPr>
        </p:nvSpPr>
        <p:spPr>
          <a:noFill/>
          <a:ln/>
        </p:spPr>
        <p:txBody>
          <a:bodyPr/>
          <a:lstStyle/>
          <a:p>
            <a:pPr eaLnBrk="1" hangingPunct="1"/>
            <a:endParaRPr lang="en-US" dirty="0"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10</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11</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12</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13</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14</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15</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16</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17</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18</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19</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20</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21</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22</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23</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24</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25</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26</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27</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28</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29</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xfrm>
            <a:off x="671513" y="766763"/>
            <a:ext cx="5756275" cy="3838575"/>
          </a:xfrm>
          <a:ln/>
        </p:spPr>
      </p:sp>
      <p:sp>
        <p:nvSpPr>
          <p:cNvPr id="21506" name="Rectangle 3"/>
          <p:cNvSpPr>
            <a:spLocks noGrp="1" noChangeArrowheads="1"/>
          </p:cNvSpPr>
          <p:nvPr>
            <p:ph type="body" idx="1"/>
          </p:nvPr>
        </p:nvSpPr>
        <p:spPr>
          <a:noFill/>
          <a:ln/>
        </p:spPr>
        <p:txBody>
          <a:bodyPr/>
          <a:lstStyle/>
          <a:p>
            <a:pPr eaLnBrk="1" hangingPunct="1"/>
            <a:r>
              <a:rPr lang="en-US" dirty="0" err="1" smtClean="0">
                <a:latin typeface="Arial" pitchFamily="34" charset="0"/>
                <a:cs typeface="Arial" pitchFamily="34" charset="0"/>
              </a:rPr>
              <a:t>Gobindrajan</a:t>
            </a:r>
            <a:r>
              <a:rPr lang="en-US" dirty="0" smtClean="0">
                <a:latin typeface="Arial" pitchFamily="34" charset="0"/>
                <a:cs typeface="Arial" pitchFamily="34" charset="0"/>
              </a:rPr>
              <a:t> Committee 2004</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30</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31</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A32F3722-62F5-4BAC-B9D6-0F003CA4C890}" type="slidenum">
              <a:rPr lang="en-US" smtClean="0"/>
              <a:pPr/>
              <a:t>32</a:t>
            </a:fld>
            <a:endParaRPr lang="en-US" smtClean="0"/>
          </a:p>
        </p:txBody>
      </p:sp>
      <p:sp>
        <p:nvSpPr>
          <p:cNvPr id="14339" name="Rectangle 2"/>
          <p:cNvSpPr>
            <a:spLocks noGrp="1" noRot="1" noChangeAspect="1" noChangeArrowheads="1" noTextEdit="1"/>
          </p:cNvSpPr>
          <p:nvPr>
            <p:ph type="sldImg"/>
          </p:nvPr>
        </p:nvSpPr>
        <p:spPr>
          <a:xfrm>
            <a:off x="673100" y="769938"/>
            <a:ext cx="5753100" cy="3836987"/>
          </a:xfrm>
          <a:solidFill>
            <a:srgbClr val="FFFFFF"/>
          </a:solidFill>
          <a:ln/>
        </p:spPr>
      </p:sp>
      <p:sp>
        <p:nvSpPr>
          <p:cNvPr id="14340" name="Rectangle 3"/>
          <p:cNvSpPr>
            <a:spLocks noGrp="1" noChangeArrowheads="1"/>
          </p:cNvSpPr>
          <p:nvPr>
            <p:ph type="body" idx="1"/>
          </p:nvPr>
        </p:nvSpPr>
        <p:spPr>
          <a:xfrm>
            <a:off x="709599" y="4862792"/>
            <a:ext cx="5680105" cy="4602548"/>
          </a:xfrm>
          <a:solidFill>
            <a:srgbClr val="FFFFFF"/>
          </a:solidFill>
          <a:ln>
            <a:solidFill>
              <a:srgbClr val="000000"/>
            </a:solidFill>
          </a:ln>
        </p:spPr>
        <p:txBody>
          <a:bodyPr lIns="89726" tIns="44863" rIns="89726" bIns="44863"/>
          <a:lstStyle/>
          <a:p>
            <a:pPr eaLnBrk="1" hangingPunct="1"/>
            <a:r>
              <a:rPr lang="en-US" smtClean="0"/>
              <a:t>After the stakeholder side –</a:t>
            </a:r>
          </a:p>
          <a:p>
            <a:pPr eaLnBrk="1" hangingPunct="1"/>
            <a:endParaRPr lang="en-US" smtClean="0"/>
          </a:p>
          <a:p>
            <a:pPr eaLnBrk="1" hangingPunct="1"/>
            <a:r>
              <a:rPr lang="en-US" smtClean="0"/>
              <a:t>Visualization diagrams –</a:t>
            </a:r>
          </a:p>
          <a:p>
            <a:pPr eaLnBrk="1" hangingPunct="1"/>
            <a:endParaRPr lang="en-US" smtClean="0"/>
          </a:p>
          <a:p>
            <a:pPr eaLnBrk="1" hangingPunct="1"/>
            <a:r>
              <a:rPr lang="en-US" smtClean="0"/>
              <a:t>Program side</a:t>
            </a:r>
          </a:p>
          <a:p>
            <a:pPr eaLnBrk="1" hangingPunct="1"/>
            <a:r>
              <a:rPr lang="en-US" smtClean="0"/>
              <a:t>Funding side</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8C206040-4FEB-473D-9124-9DF9CBE9CE58}" type="slidenum">
              <a:rPr lang="en-US" smtClean="0"/>
              <a:pPr/>
              <a:t>33</a:t>
            </a:fld>
            <a:endParaRPr lang="en-US" smtClean="0"/>
          </a:p>
        </p:txBody>
      </p:sp>
      <p:sp>
        <p:nvSpPr>
          <p:cNvPr id="15363" name="Rectangle 2"/>
          <p:cNvSpPr>
            <a:spLocks noGrp="1" noRot="1" noChangeAspect="1" noChangeArrowheads="1" noTextEdit="1"/>
          </p:cNvSpPr>
          <p:nvPr>
            <p:ph type="sldImg"/>
          </p:nvPr>
        </p:nvSpPr>
        <p:spPr>
          <a:xfrm>
            <a:off x="673100" y="768350"/>
            <a:ext cx="5753100" cy="3836988"/>
          </a:xfrm>
          <a:solidFill>
            <a:srgbClr val="FFFFFF"/>
          </a:solidFill>
          <a:ln/>
        </p:spPr>
      </p:sp>
      <p:sp>
        <p:nvSpPr>
          <p:cNvPr id="15364" name="Rectangle 3"/>
          <p:cNvSpPr>
            <a:spLocks noGrp="1" noChangeArrowheads="1"/>
          </p:cNvSpPr>
          <p:nvPr>
            <p:ph type="body" idx="1"/>
          </p:nvPr>
        </p:nvSpPr>
        <p:spPr>
          <a:xfrm>
            <a:off x="709599" y="4862792"/>
            <a:ext cx="5680105" cy="4604184"/>
          </a:xfrm>
          <a:solidFill>
            <a:srgbClr val="FFFFFF"/>
          </a:solidFill>
          <a:ln>
            <a:solidFill>
              <a:srgbClr val="000000"/>
            </a:solidFill>
          </a:ln>
        </p:spPr>
        <p:txBody>
          <a:bodyPr lIns="94855" tIns="47428" rIns="94855" bIns="47428"/>
          <a:lstStyle/>
          <a:p>
            <a:pPr eaLnBrk="1" hangingPunct="1"/>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F6B56BE9-1A17-4A79-AF02-B6FA19CC35E5}" type="slidenum">
              <a:rPr lang="en-US" smtClean="0"/>
              <a:pPr/>
              <a:t>36</a:t>
            </a:fld>
            <a:endParaRPr lang="en-US" smtClean="0"/>
          </a:p>
        </p:txBody>
      </p:sp>
      <p:sp>
        <p:nvSpPr>
          <p:cNvPr id="18435" name="Rectangle 2"/>
          <p:cNvSpPr>
            <a:spLocks noGrp="1" noRot="1" noChangeAspect="1" noChangeArrowheads="1" noTextEdit="1"/>
          </p:cNvSpPr>
          <p:nvPr>
            <p:ph type="sldImg"/>
          </p:nvPr>
        </p:nvSpPr>
        <p:spPr>
          <a:xfrm>
            <a:off x="673100" y="768350"/>
            <a:ext cx="5753100" cy="3836988"/>
          </a:xfrm>
          <a:solidFill>
            <a:srgbClr val="FFFFFF"/>
          </a:solidFill>
          <a:ln/>
        </p:spPr>
      </p:sp>
      <p:sp>
        <p:nvSpPr>
          <p:cNvPr id="18436" name="Rectangle 3"/>
          <p:cNvSpPr>
            <a:spLocks noGrp="1" noChangeArrowheads="1"/>
          </p:cNvSpPr>
          <p:nvPr>
            <p:ph type="body" idx="1"/>
          </p:nvPr>
        </p:nvSpPr>
        <p:spPr>
          <a:xfrm>
            <a:off x="709599" y="4862792"/>
            <a:ext cx="5680105" cy="4604184"/>
          </a:xfrm>
          <a:solidFill>
            <a:srgbClr val="FFFFFF"/>
          </a:solidFill>
          <a:ln>
            <a:solidFill>
              <a:srgbClr val="000000"/>
            </a:solidFill>
          </a:ln>
        </p:spPr>
        <p:txBody>
          <a:bodyPr lIns="94855" tIns="47428" rIns="94855" bIns="47428"/>
          <a:lstStyle/>
          <a:p>
            <a:pPr eaLnBrk="1" hangingPunct="1"/>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735CFEB9-D1E7-43E6-B165-2787D10C8332}" type="slidenum">
              <a:rPr lang="en-US" smtClean="0"/>
              <a:pPr/>
              <a:t>37</a:t>
            </a:fld>
            <a:endParaRPr lang="en-US" smtClean="0"/>
          </a:p>
        </p:txBody>
      </p:sp>
      <p:sp>
        <p:nvSpPr>
          <p:cNvPr id="19459" name="Rectangle 2"/>
          <p:cNvSpPr>
            <a:spLocks noGrp="1" noRot="1" noChangeAspect="1" noChangeArrowheads="1" noTextEdit="1"/>
          </p:cNvSpPr>
          <p:nvPr>
            <p:ph type="sldImg"/>
          </p:nvPr>
        </p:nvSpPr>
        <p:spPr>
          <a:xfrm>
            <a:off x="673100" y="768350"/>
            <a:ext cx="5753100" cy="3836988"/>
          </a:xfrm>
          <a:solidFill>
            <a:srgbClr val="FFFFFF"/>
          </a:solidFill>
          <a:ln/>
        </p:spPr>
      </p:sp>
      <p:sp>
        <p:nvSpPr>
          <p:cNvPr id="19460" name="Rectangle 3"/>
          <p:cNvSpPr>
            <a:spLocks noGrp="1" noChangeArrowheads="1"/>
          </p:cNvSpPr>
          <p:nvPr>
            <p:ph type="body" idx="1"/>
          </p:nvPr>
        </p:nvSpPr>
        <p:spPr>
          <a:xfrm>
            <a:off x="709599" y="4862792"/>
            <a:ext cx="5680105" cy="4604184"/>
          </a:xfrm>
          <a:solidFill>
            <a:srgbClr val="FFFFFF"/>
          </a:solidFill>
          <a:ln>
            <a:solidFill>
              <a:srgbClr val="000000"/>
            </a:solidFill>
          </a:ln>
        </p:spPr>
        <p:txBody>
          <a:bodyPr lIns="94855" tIns="47428" rIns="94855" bIns="47428"/>
          <a:lstStyle/>
          <a:p>
            <a:pPr eaLnBrk="1" hangingPunct="1"/>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1D98A707-B5CC-4BAD-AF53-A8A3983924DE}" type="slidenum">
              <a:rPr lang="en-US" smtClean="0"/>
              <a:pPr/>
              <a:t>38</a:t>
            </a:fld>
            <a:endParaRPr lang="en-US" smtClean="0"/>
          </a:p>
        </p:txBody>
      </p:sp>
      <p:sp>
        <p:nvSpPr>
          <p:cNvPr id="20483" name="Rectangle 2"/>
          <p:cNvSpPr>
            <a:spLocks noGrp="1" noRot="1" noChangeAspect="1" noChangeArrowheads="1" noTextEdit="1"/>
          </p:cNvSpPr>
          <p:nvPr>
            <p:ph type="sldImg"/>
          </p:nvPr>
        </p:nvSpPr>
        <p:spPr>
          <a:xfrm>
            <a:off x="673100" y="768350"/>
            <a:ext cx="5753100" cy="3836988"/>
          </a:xfrm>
          <a:solidFill>
            <a:srgbClr val="FFFFFF"/>
          </a:solidFill>
          <a:ln/>
        </p:spPr>
      </p:sp>
      <p:sp>
        <p:nvSpPr>
          <p:cNvPr id="20484" name="Rectangle 3"/>
          <p:cNvSpPr>
            <a:spLocks noGrp="1" noChangeArrowheads="1"/>
          </p:cNvSpPr>
          <p:nvPr>
            <p:ph type="body" idx="1"/>
          </p:nvPr>
        </p:nvSpPr>
        <p:spPr>
          <a:xfrm>
            <a:off x="709599" y="4862792"/>
            <a:ext cx="5680105" cy="4604184"/>
          </a:xfrm>
          <a:solidFill>
            <a:srgbClr val="FFFFFF"/>
          </a:solidFill>
          <a:ln>
            <a:solidFill>
              <a:srgbClr val="000000"/>
            </a:solidFill>
          </a:ln>
        </p:spPr>
        <p:txBody>
          <a:bodyPr/>
          <a:lstStyle/>
          <a:p>
            <a:pPr eaLnBrk="1" hangingPunct="1">
              <a:spcBef>
                <a:spcPct val="50000"/>
              </a:spcBef>
            </a:pPr>
            <a:r>
              <a:rPr lang="en-US" sz="1500" b="1" dirty="0" smtClean="0">
                <a:solidFill>
                  <a:srgbClr val="000000"/>
                </a:solidFill>
              </a:rPr>
              <a:t>R </a:t>
            </a:r>
            <a:r>
              <a:rPr lang="en-US" sz="1500" b="1" dirty="0" err="1" smtClean="0">
                <a:solidFill>
                  <a:srgbClr val="000000"/>
                </a:solidFill>
              </a:rPr>
              <a:t>Chandrashekhar</a:t>
            </a:r>
            <a:r>
              <a:rPr lang="en-US" sz="1500" b="1" dirty="0" smtClean="0">
                <a:solidFill>
                  <a:srgbClr val="000000"/>
                </a:solidFill>
              </a:rPr>
              <a:t>:</a:t>
            </a:r>
          </a:p>
          <a:p>
            <a:pPr eaLnBrk="1" hangingPunct="1">
              <a:spcBef>
                <a:spcPct val="50000"/>
              </a:spcBef>
            </a:pPr>
            <a:r>
              <a:rPr lang="en-US" sz="1500" dirty="0" smtClean="0">
                <a:solidFill>
                  <a:srgbClr val="000000"/>
                </a:solidFill>
              </a:rPr>
              <a:t>DCs did </a:t>
            </a:r>
            <a:r>
              <a:rPr lang="en-US" sz="1500" dirty="0" err="1" smtClean="0">
                <a:solidFill>
                  <a:srgbClr val="000000"/>
                </a:solidFill>
              </a:rPr>
              <a:t>backends</a:t>
            </a:r>
            <a:r>
              <a:rPr lang="en-US" sz="1500" dirty="0" smtClean="0">
                <a:solidFill>
                  <a:srgbClr val="000000"/>
                </a:solidFill>
              </a:rPr>
              <a:t> earlier we have to do it now. Huge task; flexible modular approach; middle ware &amp; front end (policy + </a:t>
            </a:r>
            <a:r>
              <a:rPr lang="en-US" sz="1500" dirty="0" err="1" smtClean="0">
                <a:solidFill>
                  <a:srgbClr val="000000"/>
                </a:solidFill>
              </a:rPr>
              <a:t>pvt</a:t>
            </a:r>
            <a:r>
              <a:rPr lang="en-US" sz="1500" dirty="0" smtClean="0">
                <a:solidFill>
                  <a:srgbClr val="000000"/>
                </a:solidFill>
              </a:rPr>
              <a:t>. Sector) by DIT; FE combines all </a:t>
            </a:r>
            <a:r>
              <a:rPr lang="en-US" sz="1500" dirty="0" err="1" smtClean="0">
                <a:solidFill>
                  <a:srgbClr val="000000"/>
                </a:solidFill>
              </a:rPr>
              <a:t>gov</a:t>
            </a:r>
            <a:r>
              <a:rPr lang="en-US" sz="1500" dirty="0" smtClean="0">
                <a:solidFill>
                  <a:srgbClr val="000000"/>
                </a:solidFill>
              </a:rPr>
              <a:t> + </a:t>
            </a:r>
            <a:r>
              <a:rPr lang="en-US" sz="1500" dirty="0" err="1" smtClean="0">
                <a:solidFill>
                  <a:srgbClr val="000000"/>
                </a:solidFill>
              </a:rPr>
              <a:t>pvt</a:t>
            </a:r>
            <a:r>
              <a:rPr lang="en-US" sz="1500" dirty="0" smtClean="0">
                <a:solidFill>
                  <a:srgbClr val="000000"/>
                </a:solidFill>
              </a:rPr>
              <a:t>. Sector services</a:t>
            </a:r>
          </a:p>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4</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5</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6</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673100" y="766763"/>
            <a:ext cx="5754688" cy="3836987"/>
          </a:xfrm>
          <a:ln/>
        </p:spPr>
      </p:sp>
      <p:sp>
        <p:nvSpPr>
          <p:cNvPr id="103427" name="Rectangle 3"/>
          <p:cNvSpPr>
            <a:spLocks noGrp="1" noChangeArrowheads="1"/>
          </p:cNvSpPr>
          <p:nvPr>
            <p:ph type="body" idx="1"/>
          </p:nvPr>
        </p:nvSpPr>
        <p:spPr>
          <a:xfrm>
            <a:off x="709592" y="4862721"/>
            <a:ext cx="5680120" cy="4604479"/>
          </a:xfrm>
          <a:noFill/>
          <a:ln/>
        </p:spPr>
        <p:txBody>
          <a:bodyPr/>
          <a:lstStyle/>
          <a:p>
            <a:r>
              <a:rPr lang="en-GB" smtClean="0"/>
              <a:t>Before going into the question of strategies, you must be aware of WHY some country wants to put effort into e-government. Which are their motives? What driving forces make a country work with e-government?</a:t>
            </a:r>
          </a:p>
          <a:p>
            <a:r>
              <a:rPr lang="en-GB" smtClean="0"/>
              <a:t>The motives could be multiplied</a:t>
            </a:r>
          </a:p>
          <a:p>
            <a:r>
              <a:rPr lang="en-GB" smtClean="0"/>
              <a:t>No matter what motive you have, you should be aware of it, because the answer to the question WHY do have a great impact on your strategy</a:t>
            </a:r>
          </a:p>
          <a:p>
            <a:endParaRPr lang="en-GB" smtClean="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8</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xfrm>
            <a:off x="671513" y="766763"/>
            <a:ext cx="5756275" cy="3838575"/>
          </a:xfrm>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79AC99F-063E-46FA-B4D8-EBECB5CF9982}" type="slidenum">
              <a:rPr lang="en-US" smtClean="0"/>
              <a:pPr>
                <a:defRPr/>
              </a:pPr>
              <a:t>9</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6" name="Textplatzhalter Descriptor 1"/>
          <p:cNvSpPr>
            <a:spLocks noGrp="1"/>
          </p:cNvSpPr>
          <p:nvPr>
            <p:ph type="body" sz="quarter" idx="10" hasCustomPrompt="1"/>
          </p:nvPr>
        </p:nvSpPr>
        <p:spPr>
          <a:xfrm>
            <a:off x="270000" y="175557"/>
            <a:ext cx="13316400" cy="331472"/>
          </a:xfrm>
        </p:spPr>
        <p:txBody>
          <a:bodyPr lIns="0" tIns="0" rIns="0" bIns="0" anchor="t" anchorCtr="0">
            <a:no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270000" y="487616"/>
            <a:ext cx="13316400" cy="331472"/>
          </a:xfrm>
        </p:spPr>
        <p:txBody>
          <a:bodyPr lIns="0" tIns="0" rIns="0" bIns="0" anchor="t" anchorCtr="0">
            <a:norm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240941" y="1420045"/>
            <a:ext cx="13194506" cy="166127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10" name="Rectangle 2051"/>
          <p:cNvSpPr>
            <a:spLocks noGrp="1" noChangeArrowheads="1"/>
          </p:cNvSpPr>
          <p:nvPr>
            <p:ph type="subTitle" sz="quarter" idx="1" hasCustomPrompt="1"/>
          </p:nvPr>
        </p:nvSpPr>
        <p:spPr>
          <a:xfrm>
            <a:off x="240941" y="3073235"/>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268638" y="811200"/>
            <a:ext cx="13208400" cy="1008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p:txBody>
          <a:bodyPr/>
          <a:lstStyle/>
          <a:p>
            <a:endParaRPr lang="en-GB" dirty="0"/>
          </a:p>
        </p:txBody>
      </p:sp>
      <p:sp>
        <p:nvSpPr>
          <p:cNvPr id="12" name="Slide Number Placeholder 11"/>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6" name="Footer Placeholder 15"/>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endParaRPr lang="en-GB" dirty="0"/>
          </a:p>
        </p:txBody>
      </p:sp>
      <p:sp>
        <p:nvSpPr>
          <p:cNvPr id="14" name="Slide Number Placeholder 13"/>
          <p:cNvSpPr>
            <a:spLocks noGrp="1"/>
          </p:cNvSpPr>
          <p:nvPr>
            <p:ph type="sldNum" sz="quarter" idx="11"/>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1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10" name="Titel 1"/>
          <p:cNvSpPr>
            <a:spLocks noGrp="1"/>
          </p:cNvSpPr>
          <p:nvPr>
            <p:ph type="title" hasCustomPrompt="1"/>
          </p:nvPr>
        </p:nvSpPr>
        <p:spPr>
          <a:xfrm>
            <a:off x="236037" y="95220"/>
            <a:ext cx="13257000" cy="2191361"/>
          </a:xfrm>
        </p:spPr>
        <p:txBody>
          <a:bodyPr/>
          <a:lstStyle>
            <a:lvl1pPr>
              <a:defRPr sz="5700">
                <a:solidFill>
                  <a:schemeClr val="accent1"/>
                </a:solidFill>
              </a:defRPr>
            </a:lvl1pPr>
          </a:lstStyle>
          <a:p>
            <a:r>
              <a:rPr lang="en-GB" noProof="0" dirty="0" smtClean="0"/>
              <a:t>Closing statement</a:t>
            </a:r>
            <a:endParaRPr lang="en-GB" sz="3400" noProof="0" dirty="0">
              <a:solidFill>
                <a:schemeClr val="tx2"/>
              </a:solidFill>
            </a:endParaRPr>
          </a:p>
        </p:txBody>
      </p:sp>
      <p:sp>
        <p:nvSpPr>
          <p:cNvPr id="5" name="Text Placeholder 8"/>
          <p:cNvSpPr>
            <a:spLocks noGrp="1"/>
          </p:cNvSpPr>
          <p:nvPr>
            <p:ph type="body" sz="quarter" idx="10" hasCustomPrompt="1"/>
          </p:nvPr>
        </p:nvSpPr>
        <p:spPr>
          <a:xfrm>
            <a:off x="254795" y="8119533"/>
            <a:ext cx="7776978" cy="795867"/>
          </a:xfrm>
        </p:spPr>
        <p:txBody>
          <a:bodyPr anchor="b" anchorCtr="0"/>
          <a:lstStyle>
            <a:lvl1pPr>
              <a:spcBef>
                <a:spcPts val="0"/>
              </a:spcBef>
              <a:spcAft>
                <a:spcPts val="0"/>
              </a:spcAft>
              <a:defRPr sz="1100">
                <a:solidFill>
                  <a:schemeClr val="accent1"/>
                </a:solidFill>
              </a:defRPr>
            </a:lvl1pPr>
          </a:lstStyle>
          <a:p>
            <a:pPr lvl="0"/>
            <a:r>
              <a:rPr lang="en-GB" smtClean="0"/>
              <a:t>Add legal text and copyright here.</a:t>
            </a:r>
            <a:endParaRPr lang="en-GB"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8"/>
          <p:cNvSpPr>
            <a:spLocks noGrp="1"/>
          </p:cNvSpPr>
          <p:nvPr>
            <p:ph type="dt" sz="half" idx="18"/>
          </p:nvPr>
        </p:nvSpPr>
        <p:spPr>
          <a:xfrm>
            <a:off x="10206996" y="8488824"/>
            <a:ext cx="3200400" cy="227888"/>
          </a:xfrm>
        </p:spPr>
        <p:txBody>
          <a:bodyPr/>
          <a:lstStyle/>
          <a:p>
            <a:endParaRPr lang="en-GB" dirty="0"/>
          </a:p>
        </p:txBody>
      </p:sp>
      <p:sp>
        <p:nvSpPr>
          <p:cNvPr id="8" name="Slide Number Placeholder 10"/>
          <p:cNvSpPr>
            <a:spLocks noGrp="1"/>
          </p:cNvSpPr>
          <p:nvPr>
            <p:ph type="sldNum" sz="quarter" idx="19"/>
          </p:nvPr>
        </p:nvSpPr>
        <p:spPr>
          <a:xfrm>
            <a:off x="10206996" y="8701964"/>
            <a:ext cx="3200400" cy="201081"/>
          </a:xfrm>
        </p:spPr>
        <p:txBody>
          <a:bodyPr/>
          <a:lstStyle/>
          <a:p>
            <a:r>
              <a:rPr lang="en-GB" smtClean="0"/>
              <a:t>Slide </a:t>
            </a:r>
            <a:fld id="{CE332037-203C-46D4-83FF-2B8C91549C8D}" type="slidenum">
              <a:rPr lang="en-GB" smtClean="0"/>
              <a:pPr/>
              <a:t>‹#›</a:t>
            </a:fld>
            <a:endParaRPr lang="en-GB" dirty="0"/>
          </a:p>
        </p:txBody>
      </p:sp>
      <p:sp>
        <p:nvSpPr>
          <p:cNvPr id="9" name="Footer Placeholder 11"/>
          <p:cNvSpPr>
            <a:spLocks noGrp="1"/>
          </p:cNvSpPr>
          <p:nvPr>
            <p:ph type="ftr" sz="quarter" idx="20"/>
          </p:nvPr>
        </p:nvSpPr>
        <p:spPr>
          <a:xfrm>
            <a:off x="278361" y="8488825"/>
            <a:ext cx="9365721" cy="212548"/>
          </a:xfrm>
        </p:spPr>
        <p:txBody>
          <a:bodyPr/>
          <a:lstStyle/>
          <a:p>
            <a:endParaRPr lang="en-GB"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45445" y="285752"/>
            <a:ext cx="11741943" cy="784224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A12B6E-C9FB-41C2-BDDD-86D6AC358181}" type="slidenum">
              <a:rPr lang="en-US" altLang="en-US" smtClean="0"/>
              <a:pPr/>
              <a:t>‹#›</a:t>
            </a:fld>
            <a:endParaRPr lang="en-US" altLang="en-US"/>
          </a:p>
        </p:txBody>
      </p:sp>
    </p:spTree>
    <p:extLst>
      <p:ext uri="{BB962C8B-B14F-4D97-AF65-F5344CB8AC3E}">
        <p14:creationId xmlns="" xmlns:p14="http://schemas.microsoft.com/office/powerpoint/2010/main" val="2979599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8720138" y="8451851"/>
            <a:ext cx="4781550" cy="482600"/>
          </a:xfrm>
          <a:prstGeom prst="rect">
            <a:avLst/>
          </a:prstGeom>
          <a:noFill/>
          <a:ln w="9525">
            <a:noFill/>
            <a:miter lim="800000"/>
            <a:headEnd/>
            <a:tailEnd/>
          </a:ln>
          <a:effectLst/>
        </p:spPr>
        <p:txBody>
          <a:bodyPr lIns="130622" tIns="65311" rIns="0" bIns="0" anchor="b"/>
          <a:lstStyle/>
          <a:p>
            <a:pPr algn="r">
              <a:spcBef>
                <a:spcPct val="50000"/>
              </a:spcBef>
              <a:spcAft>
                <a:spcPct val="0"/>
              </a:spcAft>
            </a:pPr>
            <a:r>
              <a:rPr lang="en-GB" sz="4300" dirty="0">
                <a:solidFill>
                  <a:srgbClr val="3A4972"/>
                </a:solidFill>
                <a:latin typeface="PwC_Logo" pitchFamily="2" charset="2"/>
              </a:rPr>
              <a:t>PwC</a:t>
            </a:r>
          </a:p>
        </p:txBody>
      </p:sp>
      <p:sp>
        <p:nvSpPr>
          <p:cNvPr id="6" name="Textplatzhalter Descriptor 1"/>
          <p:cNvSpPr>
            <a:spLocks noGrp="1"/>
          </p:cNvSpPr>
          <p:nvPr>
            <p:ph type="body" sz="quarter" idx="10" hasCustomPrompt="1"/>
          </p:nvPr>
        </p:nvSpPr>
        <p:spPr>
          <a:xfrm>
            <a:off x="270000" y="175557"/>
            <a:ext cx="13316400" cy="331472"/>
          </a:xfrm>
        </p:spPr>
        <p:txBody>
          <a:bodyPr lIns="0" tIns="0" rIns="0" bIns="0" anchor="t" anchorCtr="0">
            <a:no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tx2"/>
                </a:solidFill>
              </a:defRPr>
            </a:lvl1pPr>
          </a:lstStyle>
          <a:p>
            <a:pPr lvl="0"/>
            <a:r>
              <a:rPr lang="en-GB" noProof="0" dirty="0" smtClean="0"/>
              <a:t>Descriptor 1 Service Area or Industry or Audience Segment (Author) </a:t>
            </a:r>
          </a:p>
        </p:txBody>
      </p:sp>
      <p:sp>
        <p:nvSpPr>
          <p:cNvPr id="9" name="Textplatzhalter Descriptor 2"/>
          <p:cNvSpPr>
            <a:spLocks noGrp="1"/>
          </p:cNvSpPr>
          <p:nvPr>
            <p:ph type="body" sz="quarter" idx="11" hasCustomPrompt="1"/>
          </p:nvPr>
        </p:nvSpPr>
        <p:spPr>
          <a:xfrm>
            <a:off x="270000" y="487616"/>
            <a:ext cx="13316400" cy="331472"/>
          </a:xfrm>
        </p:spPr>
        <p:txBody>
          <a:bodyPr lIns="0" tIns="0" rIns="0" bIns="0" anchor="t" anchorCtr="0">
            <a:normAutofit/>
          </a:bodyPr>
          <a:lstStyle>
            <a:lvl1pPr marL="489833" marR="0" indent="-489833" algn="l" defTabSz="1306220" rtl="0" eaLnBrk="1" fontAlgn="auto" latinLnBrk="0" hangingPunct="1">
              <a:lnSpc>
                <a:spcPct val="100000"/>
              </a:lnSpc>
              <a:spcBef>
                <a:spcPct val="20000"/>
              </a:spcBef>
              <a:spcAft>
                <a:spcPts val="0"/>
              </a:spcAft>
              <a:buClrTx/>
              <a:buSzTx/>
              <a:buFontTx/>
              <a:buNone/>
              <a:tabLst/>
              <a:defRPr sz="2300">
                <a:solidFill>
                  <a:schemeClr val="accent1"/>
                </a:solidFill>
              </a:defRPr>
            </a:lvl1pPr>
          </a:lstStyle>
          <a:p>
            <a:pPr lvl="0"/>
            <a:r>
              <a:rPr lang="en-GB" noProof="0" dirty="0" smtClean="0"/>
              <a:t>Descriptor 2 Service or Industry (Topic: What is it about) </a:t>
            </a:r>
          </a:p>
          <a:p>
            <a:pPr lvl="0"/>
            <a:endParaRPr lang="en-GB" noProof="0" dirty="0" smtClean="0"/>
          </a:p>
        </p:txBody>
      </p:sp>
      <p:sp>
        <p:nvSpPr>
          <p:cNvPr id="7" name="Rectangle 2050"/>
          <p:cNvSpPr>
            <a:spLocks noGrp="1" noChangeArrowheads="1"/>
          </p:cNvSpPr>
          <p:nvPr>
            <p:ph type="ctrTitle" hasCustomPrompt="1"/>
          </p:nvPr>
        </p:nvSpPr>
        <p:spPr bwMode="auto">
          <a:xfrm>
            <a:off x="240941" y="1420045"/>
            <a:ext cx="13194506" cy="166127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10" name="Rectangle 2051"/>
          <p:cNvSpPr>
            <a:spLocks noGrp="1" noChangeArrowheads="1"/>
          </p:cNvSpPr>
          <p:nvPr>
            <p:ph type="subTitle" sz="quarter" idx="1" hasCustomPrompt="1"/>
          </p:nvPr>
        </p:nvSpPr>
        <p:spPr>
          <a:xfrm>
            <a:off x="240941" y="3073235"/>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extLst>
      <p:ext uri="{BB962C8B-B14F-4D97-AF65-F5344CB8AC3E}">
        <p14:creationId xmlns="" xmlns:p14="http://schemas.microsoft.com/office/powerpoint/2010/main" val="4258849375"/>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253800" y="2884800"/>
            <a:ext cx="6480000" cy="4344000"/>
          </a:xfrm>
        </p:spPr>
        <p:txBody>
          <a:bodyPr/>
          <a:lstStyle/>
          <a:p>
            <a:r>
              <a:rPr lang="en-US" noProof="0" dirty="0" smtClean="0"/>
              <a:t>Click icon to add picture</a:t>
            </a:r>
            <a:endParaRPr lang="en-GB" noProof="0" dirty="0"/>
          </a:p>
        </p:txBody>
      </p:sp>
      <p:sp>
        <p:nvSpPr>
          <p:cNvPr id="14" name="Picture Placeholder 12"/>
          <p:cNvSpPr>
            <a:spLocks noGrp="1"/>
          </p:cNvSpPr>
          <p:nvPr>
            <p:ph type="pic" sz="quarter" idx="11"/>
          </p:nvPr>
        </p:nvSpPr>
        <p:spPr>
          <a:xfrm>
            <a:off x="6982200" y="2884800"/>
            <a:ext cx="6442200" cy="4344000"/>
          </a:xfrm>
        </p:spPr>
        <p:txBody>
          <a:bodyPr/>
          <a:lstStyle/>
          <a:p>
            <a:r>
              <a:rPr lang="en-US" noProof="0" dirty="0" smtClean="0"/>
              <a:t>Click icon to add picture</a:t>
            </a:r>
            <a:endParaRPr lang="en-GB" noProof="0" dirty="0"/>
          </a:p>
        </p:txBody>
      </p:sp>
      <p:sp>
        <p:nvSpPr>
          <p:cNvPr id="6" name="Rectangle 2050"/>
          <p:cNvSpPr>
            <a:spLocks noGrp="1" noChangeArrowheads="1"/>
          </p:cNvSpPr>
          <p:nvPr>
            <p:ph type="ctrTitle" hasCustomPrompt="1"/>
          </p:nvPr>
        </p:nvSpPr>
        <p:spPr bwMode="auto">
          <a:xfrm>
            <a:off x="240941" y="88748"/>
            <a:ext cx="13194506" cy="80394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7" name="Rectangle 2051"/>
          <p:cNvSpPr>
            <a:spLocks noGrp="1" noChangeArrowheads="1"/>
          </p:cNvSpPr>
          <p:nvPr>
            <p:ph type="subTitle" sz="quarter" idx="1" hasCustomPrompt="1"/>
          </p:nvPr>
        </p:nvSpPr>
        <p:spPr>
          <a:xfrm>
            <a:off x="240941" y="884609"/>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extLst>
      <p:ext uri="{BB962C8B-B14F-4D97-AF65-F5344CB8AC3E}">
        <p14:creationId xmlns="" xmlns:p14="http://schemas.microsoft.com/office/powerpoint/2010/main" val="39766739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81457" y="811200"/>
            <a:ext cx="13208400" cy="1094400"/>
          </a:xfrm>
        </p:spPr>
        <p:txBody>
          <a:bodyPr lIns="0" tIns="0" anchor="t" anchorCtr="0"/>
          <a:lstStyle>
            <a:lvl1pPr>
              <a:defRPr b="1"/>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270000" y="2361883"/>
            <a:ext cx="13154400" cy="5673600"/>
          </a:xfrm>
        </p:spPr>
        <p:txBody>
          <a:bodyPr/>
          <a:lstStyle/>
          <a:p>
            <a:r>
              <a:rPr lang="en-GB" dirty="0" smtClean="0"/>
              <a:t>Section title 1</a:t>
            </a:r>
          </a:p>
          <a:p>
            <a:r>
              <a:rPr lang="en-GB" dirty="0" smtClean="0"/>
              <a:t>Section title 2</a:t>
            </a:r>
          </a:p>
          <a:p>
            <a:r>
              <a:rPr lang="en-GB" dirty="0" smtClean="0"/>
              <a:t>Section title 3</a:t>
            </a:r>
            <a:endParaRPr lang="en-GB" dirty="0"/>
          </a:p>
        </p:txBody>
      </p:sp>
    </p:spTree>
    <p:extLst>
      <p:ext uri="{BB962C8B-B14F-4D97-AF65-F5344CB8AC3E}">
        <p14:creationId xmlns="" xmlns:p14="http://schemas.microsoft.com/office/powerpoint/2010/main" val="5504450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ver slide with Two Images">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253800" y="2884800"/>
            <a:ext cx="6480000" cy="4344000"/>
          </a:xfrm>
        </p:spPr>
        <p:txBody>
          <a:bodyPr/>
          <a:lstStyle/>
          <a:p>
            <a:r>
              <a:rPr lang="en-US" noProof="0" smtClean="0"/>
              <a:t>Click icon to add picture</a:t>
            </a:r>
            <a:endParaRPr lang="en-GB" noProof="0" dirty="0"/>
          </a:p>
        </p:txBody>
      </p:sp>
      <p:sp>
        <p:nvSpPr>
          <p:cNvPr id="14" name="Picture Placeholder 12"/>
          <p:cNvSpPr>
            <a:spLocks noGrp="1"/>
          </p:cNvSpPr>
          <p:nvPr>
            <p:ph type="pic" sz="quarter" idx="11"/>
          </p:nvPr>
        </p:nvSpPr>
        <p:spPr>
          <a:xfrm>
            <a:off x="6982200" y="2884800"/>
            <a:ext cx="6442200" cy="4344000"/>
          </a:xfrm>
        </p:spPr>
        <p:txBody>
          <a:bodyPr/>
          <a:lstStyle/>
          <a:p>
            <a:r>
              <a:rPr lang="en-US" noProof="0" smtClean="0"/>
              <a:t>Click icon to add picture</a:t>
            </a:r>
            <a:endParaRPr lang="en-GB" noProof="0" dirty="0"/>
          </a:p>
        </p:txBody>
      </p:sp>
      <p:sp>
        <p:nvSpPr>
          <p:cNvPr id="6" name="Rectangle 2050"/>
          <p:cNvSpPr>
            <a:spLocks noGrp="1" noChangeArrowheads="1"/>
          </p:cNvSpPr>
          <p:nvPr>
            <p:ph type="ctrTitle" hasCustomPrompt="1"/>
          </p:nvPr>
        </p:nvSpPr>
        <p:spPr bwMode="auto">
          <a:xfrm>
            <a:off x="240941" y="88748"/>
            <a:ext cx="13194506" cy="803941"/>
          </a:xfrm>
        </p:spPr>
        <p:txBody>
          <a:bodyPr rIns="130622" bIns="0" anchor="b" anchorCtr="0"/>
          <a:lstStyle>
            <a:lvl1pPr>
              <a:spcBef>
                <a:spcPct val="50000"/>
              </a:spcBef>
              <a:spcAft>
                <a:spcPct val="0"/>
              </a:spcAft>
              <a:defRPr sz="5700">
                <a:solidFill>
                  <a:schemeClr val="accent1"/>
                </a:solidFill>
              </a:defRPr>
            </a:lvl1pPr>
          </a:lstStyle>
          <a:p>
            <a:pPr>
              <a:spcBef>
                <a:spcPct val="50000"/>
              </a:spcBef>
              <a:spcAft>
                <a:spcPct val="0"/>
              </a:spcAft>
            </a:pPr>
            <a:r>
              <a:rPr lang="en-GB" sz="5700" dirty="0" smtClean="0"/>
              <a:t>Client name appears here</a:t>
            </a:r>
            <a:endParaRPr lang="en-GB" sz="5700" dirty="0"/>
          </a:p>
        </p:txBody>
      </p:sp>
      <p:sp>
        <p:nvSpPr>
          <p:cNvPr id="7" name="Rectangle 2051"/>
          <p:cNvSpPr>
            <a:spLocks noGrp="1" noChangeArrowheads="1"/>
          </p:cNvSpPr>
          <p:nvPr>
            <p:ph type="subTitle" sz="quarter" idx="1" hasCustomPrompt="1"/>
          </p:nvPr>
        </p:nvSpPr>
        <p:spPr>
          <a:xfrm>
            <a:off x="240941" y="884609"/>
            <a:ext cx="13194506" cy="1594339"/>
          </a:xfrm>
        </p:spPr>
        <p:txBody>
          <a:bodyPr/>
          <a:lstStyle>
            <a:lvl1pPr>
              <a:spcBef>
                <a:spcPct val="0"/>
              </a:spcBef>
              <a:spcAft>
                <a:spcPct val="0"/>
              </a:spcAft>
              <a:defRPr sz="5700">
                <a:solidFill>
                  <a:schemeClr val="tx2"/>
                </a:solidFill>
              </a:defRPr>
            </a:lvl1pPr>
            <a:lvl2pPr marL="2268" lvl="1" indent="512510">
              <a:defRPr sz="5700"/>
            </a:lvl2pPr>
            <a:lvl3pPr marL="546527" lvl="2" indent="514779">
              <a:defRPr sz="5700"/>
            </a:lvl3pPr>
            <a:lvl4pPr marL="1063573" lvl="3" indent="555598">
              <a:defRPr sz="5700"/>
            </a:lvl4pPr>
            <a:lvl5pPr marL="1621437" lvl="4" indent="541991">
              <a:defRPr sz="5700"/>
            </a:lvl5pPr>
          </a:lstStyle>
          <a:p>
            <a:pPr lvl="0"/>
            <a:r>
              <a:rPr lang="en-GB" dirty="0" smtClean="0"/>
              <a:t>Main presentation title</a:t>
            </a:r>
            <a:br>
              <a:rPr lang="en-GB" dirty="0" smtClean="0"/>
            </a:br>
            <a:r>
              <a:rPr lang="en-GB" dirty="0" smtClean="0"/>
              <a:t>Date appears here</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273164" y="2360990"/>
            <a:ext cx="13149263" cy="579543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p:txBody>
          <a:bodyPr/>
          <a:lstStyle/>
          <a:p>
            <a:endParaRPr lang="en-GB" dirty="0">
              <a:solidFill>
                <a:srgbClr val="2666A6"/>
              </a:solidFill>
            </a:endParaRPr>
          </a:p>
        </p:txBody>
      </p:sp>
      <p:sp>
        <p:nvSpPr>
          <p:cNvPr id="11" name="NEW_FOOTER_TAEFKWTIJZ"/>
          <p:cNvSpPr>
            <a:spLocks noGrp="1"/>
          </p:cNvSpPr>
          <p:nvPr>
            <p:ph type="sldNum" sz="quarter" idx="19"/>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2" name="NEW_FOOTER_CMQKAYYXAS"/>
          <p:cNvSpPr>
            <a:spLocks noGrp="1"/>
          </p:cNvSpPr>
          <p:nvPr>
            <p:ph type="ftr" sz="quarter" idx="20"/>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257658315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283030" y="2360386"/>
            <a:ext cx="6455228" cy="5738284"/>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6999521" y="2360386"/>
            <a:ext cx="6455228" cy="57382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endParaRPr lang="en-GB" dirty="0">
              <a:solidFill>
                <a:srgbClr val="2666A6"/>
              </a:solidFill>
            </a:endParaRPr>
          </a:p>
        </p:txBody>
      </p:sp>
      <p:sp>
        <p:nvSpPr>
          <p:cNvPr id="14" name="Slide Number Placeholder 13"/>
          <p:cNvSpPr>
            <a:spLocks noGrp="1"/>
          </p:cNvSpPr>
          <p:nvPr>
            <p:ph type="sldNum" sz="quarter" idx="24"/>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5" name="Footer Placeholder 14"/>
          <p:cNvSpPr>
            <a:spLocks noGrp="1"/>
          </p:cNvSpPr>
          <p:nvPr>
            <p:ph type="ftr" sz="quarter" idx="25"/>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28659655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13149000" cy="18144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2808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69876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endParaRPr lang="en-GB" dirty="0">
              <a:solidFill>
                <a:srgbClr val="2666A6"/>
              </a:solidFill>
            </a:endParaRPr>
          </a:p>
        </p:txBody>
      </p:sp>
      <p:sp>
        <p:nvSpPr>
          <p:cNvPr id="12" name="Slide Number Placeholder 11"/>
          <p:cNvSpPr>
            <a:spLocks noGrp="1"/>
          </p:cNvSpPr>
          <p:nvPr>
            <p:ph type="sldNum" sz="quarter" idx="21"/>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20" name="Footer Placeholder 19"/>
          <p:cNvSpPr>
            <a:spLocks noGrp="1"/>
          </p:cNvSpPr>
          <p:nvPr>
            <p:ph type="ftr" sz="quarter" idx="22"/>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359236438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03464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03464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solidFill>
                <a:srgbClr val="2666A6"/>
              </a:solidFill>
            </a:endParaRPr>
          </a:p>
        </p:txBody>
      </p:sp>
      <p:sp>
        <p:nvSpPr>
          <p:cNvPr id="16" name="Slide Number Placeholder 15"/>
          <p:cNvSpPr>
            <a:spLocks noGrp="1"/>
          </p:cNvSpPr>
          <p:nvPr>
            <p:ph type="sldNum" sz="quarter" idx="21"/>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7" name="Footer Placeholder 16"/>
          <p:cNvSpPr>
            <a:spLocks noGrp="1"/>
          </p:cNvSpPr>
          <p:nvPr>
            <p:ph type="ftr" sz="quarter" idx="22"/>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91080755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36126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2700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2700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solidFill>
                <a:srgbClr val="2666A6"/>
              </a:solidFill>
            </a:endParaRPr>
          </a:p>
        </p:txBody>
      </p:sp>
      <p:sp>
        <p:nvSpPr>
          <p:cNvPr id="16" name="Slide Number Placeholder 15"/>
          <p:cNvSpPr>
            <a:spLocks noGrp="1"/>
          </p:cNvSpPr>
          <p:nvPr>
            <p:ph type="sldNum" sz="quarter" idx="21"/>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7" name="Footer Placeholder 16"/>
          <p:cNvSpPr>
            <a:spLocks noGrp="1"/>
          </p:cNvSpPr>
          <p:nvPr>
            <p:ph type="ftr" sz="quarter" idx="22"/>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406836306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7290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4887000" y="2360385"/>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90504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endParaRPr lang="en-GB" dirty="0">
              <a:solidFill>
                <a:srgbClr val="2666A6"/>
              </a:solidFill>
            </a:endParaRPr>
          </a:p>
        </p:txBody>
      </p:sp>
      <p:sp>
        <p:nvSpPr>
          <p:cNvPr id="13" name="Slide Number Placeholder 12"/>
          <p:cNvSpPr>
            <a:spLocks noGrp="1"/>
          </p:cNvSpPr>
          <p:nvPr>
            <p:ph type="sldNum" sz="quarter" idx="25"/>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4" name="Footer Placeholder 13"/>
          <p:cNvSpPr>
            <a:spLocks noGrp="1"/>
          </p:cNvSpPr>
          <p:nvPr>
            <p:ph type="ftr" sz="quarter" idx="26"/>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1321879067"/>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ver only">
    <p:spTree>
      <p:nvGrpSpPr>
        <p:cNvPr id="1" name=""/>
        <p:cNvGrpSpPr/>
        <p:nvPr/>
      </p:nvGrpSpPr>
      <p:grpSpPr>
        <a:xfrm>
          <a:off x="0" y="0"/>
          <a:ext cx="0" cy="0"/>
          <a:chOff x="0" y="0"/>
          <a:chExt cx="0" cy="0"/>
        </a:xfrm>
      </p:grpSpPr>
      <p:sp>
        <p:nvSpPr>
          <p:cNvPr id="2" name="Titel 1"/>
          <p:cNvSpPr>
            <a:spLocks noGrp="1"/>
          </p:cNvSpPr>
          <p:nvPr>
            <p:ph type="title"/>
          </p:nvPr>
        </p:nvSpPr>
        <p:spPr>
          <a:xfrm>
            <a:off x="268638" y="811200"/>
            <a:ext cx="13208400" cy="1008000"/>
          </a:xfrm>
        </p:spPr>
        <p:txBody>
          <a:bodyPr/>
          <a:lstStyle>
            <a:lvl1pPr>
              <a:defRPr/>
            </a:lvl1pPr>
          </a:lstStyle>
          <a:p>
            <a:r>
              <a:rPr lang="en-US" smtClean="0"/>
              <a:t>Click to edit Master title style</a:t>
            </a:r>
            <a:endParaRPr lang="en-GB" dirty="0"/>
          </a:p>
        </p:txBody>
      </p:sp>
      <p:sp>
        <p:nvSpPr>
          <p:cNvPr id="11" name="Date Placeholder 10"/>
          <p:cNvSpPr>
            <a:spLocks noGrp="1"/>
          </p:cNvSpPr>
          <p:nvPr>
            <p:ph type="dt" sz="half" idx="10"/>
          </p:nvPr>
        </p:nvSpPr>
        <p:spPr/>
        <p:txBody>
          <a:bodyPr/>
          <a:lstStyle/>
          <a:p>
            <a:endParaRPr lang="en-GB" dirty="0">
              <a:solidFill>
                <a:srgbClr val="2666A6"/>
              </a:solidFill>
            </a:endParaRPr>
          </a:p>
        </p:txBody>
      </p:sp>
      <p:sp>
        <p:nvSpPr>
          <p:cNvPr id="12" name="Slide Number Placeholder 11"/>
          <p:cNvSpPr>
            <a:spLocks noGrp="1"/>
          </p:cNvSpPr>
          <p:nvPr>
            <p:ph type="sldNum" sz="quarter" idx="11"/>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6" name="Footer Placeholder 15"/>
          <p:cNvSpPr>
            <a:spLocks noGrp="1"/>
          </p:cNvSpPr>
          <p:nvPr>
            <p:ph type="ftr" sz="quarter" idx="12"/>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11267807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Empty no Footer">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84840383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endParaRPr lang="en-GB" dirty="0">
              <a:solidFill>
                <a:srgbClr val="2666A6"/>
              </a:solidFill>
            </a:endParaRPr>
          </a:p>
        </p:txBody>
      </p:sp>
      <p:sp>
        <p:nvSpPr>
          <p:cNvPr id="14" name="Slide Number Placeholder 13"/>
          <p:cNvSpPr>
            <a:spLocks noGrp="1"/>
          </p:cNvSpPr>
          <p:nvPr>
            <p:ph type="sldNum" sz="quarter" idx="11"/>
          </p:nvPr>
        </p:nvSpPr>
        <p:spPr/>
        <p:txBody>
          <a:body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
        <p:nvSpPr>
          <p:cNvPr id="15" name="Footer Placeholder 14"/>
          <p:cNvSpPr>
            <a:spLocks noGrp="1"/>
          </p:cNvSpPr>
          <p:nvPr>
            <p:ph type="ftr" sz="quarter" idx="12"/>
          </p:nvPr>
        </p:nvSpPr>
        <p:spPr/>
        <p:txBody>
          <a:bodyPr/>
          <a:lstStyle/>
          <a:p>
            <a:endParaRPr lang="en-GB" dirty="0">
              <a:solidFill>
                <a:srgbClr val="2666A6"/>
              </a:solidFill>
            </a:endParaRPr>
          </a:p>
        </p:txBody>
      </p:sp>
    </p:spTree>
    <p:extLst>
      <p:ext uri="{BB962C8B-B14F-4D97-AF65-F5344CB8AC3E}">
        <p14:creationId xmlns="" xmlns:p14="http://schemas.microsoft.com/office/powerpoint/2010/main" val="21698550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losing Statement">
    <p:spTree>
      <p:nvGrpSpPr>
        <p:cNvPr id="1" name=""/>
        <p:cNvGrpSpPr/>
        <p:nvPr/>
      </p:nvGrpSpPr>
      <p:grpSpPr>
        <a:xfrm>
          <a:off x="0" y="0"/>
          <a:ext cx="0" cy="0"/>
          <a:chOff x="0" y="0"/>
          <a:chExt cx="0" cy="0"/>
        </a:xfrm>
      </p:grpSpPr>
      <p:sp>
        <p:nvSpPr>
          <p:cNvPr id="4" name="Text Box 2"/>
          <p:cNvSpPr txBox="1">
            <a:spLocks noChangeArrowheads="1"/>
          </p:cNvSpPr>
          <p:nvPr>
            <p:custDataLst>
              <p:tags r:id="rId1"/>
            </p:custDataLst>
          </p:nvPr>
        </p:nvSpPr>
        <p:spPr bwMode="auto">
          <a:xfrm>
            <a:off x="8720138" y="8451851"/>
            <a:ext cx="4781550" cy="482600"/>
          </a:xfrm>
          <a:prstGeom prst="rect">
            <a:avLst/>
          </a:prstGeom>
          <a:noFill/>
          <a:ln w="9525">
            <a:noFill/>
            <a:miter lim="800000"/>
            <a:headEnd/>
            <a:tailEnd/>
          </a:ln>
          <a:effectLst/>
        </p:spPr>
        <p:txBody>
          <a:bodyPr lIns="130622" tIns="65311" rIns="0" bIns="0" anchor="b"/>
          <a:lstStyle/>
          <a:p>
            <a:pPr algn="r">
              <a:spcBef>
                <a:spcPct val="50000"/>
              </a:spcBef>
              <a:spcAft>
                <a:spcPct val="0"/>
              </a:spcAft>
            </a:pPr>
            <a:r>
              <a:rPr lang="en-GB" sz="4300" dirty="0">
                <a:solidFill>
                  <a:srgbClr val="3A4972"/>
                </a:solidFill>
                <a:latin typeface="PwC_Logo" pitchFamily="2" charset="2"/>
              </a:rPr>
              <a:t>PwC</a:t>
            </a:r>
          </a:p>
        </p:txBody>
      </p:sp>
      <p:sp>
        <p:nvSpPr>
          <p:cNvPr id="10" name="Titel 1"/>
          <p:cNvSpPr>
            <a:spLocks noGrp="1"/>
          </p:cNvSpPr>
          <p:nvPr>
            <p:ph type="title" hasCustomPrompt="1"/>
          </p:nvPr>
        </p:nvSpPr>
        <p:spPr>
          <a:xfrm>
            <a:off x="236037" y="95220"/>
            <a:ext cx="13257000" cy="2191361"/>
          </a:xfrm>
        </p:spPr>
        <p:txBody>
          <a:bodyPr/>
          <a:lstStyle>
            <a:lvl1pPr>
              <a:defRPr sz="5700">
                <a:solidFill>
                  <a:schemeClr val="accent1"/>
                </a:solidFill>
              </a:defRPr>
            </a:lvl1pPr>
          </a:lstStyle>
          <a:p>
            <a:r>
              <a:rPr lang="en-GB" noProof="0" dirty="0" smtClean="0"/>
              <a:t>Closing statement</a:t>
            </a:r>
            <a:endParaRPr lang="en-GB" sz="3400" noProof="0" dirty="0">
              <a:solidFill>
                <a:schemeClr val="tx2"/>
              </a:solidFill>
            </a:endParaRPr>
          </a:p>
        </p:txBody>
      </p:sp>
      <p:sp>
        <p:nvSpPr>
          <p:cNvPr id="5" name="Text Placeholder 8"/>
          <p:cNvSpPr>
            <a:spLocks noGrp="1"/>
          </p:cNvSpPr>
          <p:nvPr>
            <p:ph type="body" sz="quarter" idx="10" hasCustomPrompt="1"/>
          </p:nvPr>
        </p:nvSpPr>
        <p:spPr>
          <a:xfrm>
            <a:off x="254795" y="8119533"/>
            <a:ext cx="7776978" cy="795867"/>
          </a:xfrm>
        </p:spPr>
        <p:txBody>
          <a:bodyPr anchor="b" anchorCtr="0"/>
          <a:lstStyle>
            <a:lvl1pPr>
              <a:spcBef>
                <a:spcPts val="0"/>
              </a:spcBef>
              <a:spcAft>
                <a:spcPts val="0"/>
              </a:spcAft>
              <a:defRPr sz="1100">
                <a:solidFill>
                  <a:schemeClr val="accent1"/>
                </a:solidFill>
              </a:defRPr>
            </a:lvl1pPr>
          </a:lstStyle>
          <a:p>
            <a:pPr lvl="0"/>
            <a:r>
              <a:rPr lang="en-GB" smtClean="0"/>
              <a:t>Add legal text and copyright here.</a:t>
            </a:r>
            <a:endParaRPr lang="en-GB" dirty="0"/>
          </a:p>
        </p:txBody>
      </p:sp>
    </p:spTree>
    <p:extLst>
      <p:ext uri="{BB962C8B-B14F-4D97-AF65-F5344CB8AC3E}">
        <p14:creationId xmlns="" xmlns:p14="http://schemas.microsoft.com/office/powerpoint/2010/main" val="34284585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Divider">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81457" y="811200"/>
            <a:ext cx="13208400" cy="1094400"/>
          </a:xfrm>
        </p:spPr>
        <p:txBody>
          <a:bodyPr lIns="0" tIns="0" anchor="t" anchorCtr="0"/>
          <a:lstStyle>
            <a:lvl1pPr>
              <a:defRPr/>
            </a:lvl1pPr>
          </a:lstStyle>
          <a:p>
            <a:r>
              <a:rPr lang="en-GB" noProof="0" dirty="0" smtClean="0"/>
              <a:t>Agenda/Contents/Section</a:t>
            </a:r>
            <a:endParaRPr lang="en-GB" noProof="0" dirty="0"/>
          </a:p>
        </p:txBody>
      </p:sp>
      <p:sp>
        <p:nvSpPr>
          <p:cNvPr id="6" name="Text Placeholder 5"/>
          <p:cNvSpPr>
            <a:spLocks noGrp="1"/>
          </p:cNvSpPr>
          <p:nvPr>
            <p:ph type="body" sz="quarter" idx="10" hasCustomPrompt="1"/>
          </p:nvPr>
        </p:nvSpPr>
        <p:spPr>
          <a:xfrm>
            <a:off x="270000" y="2361883"/>
            <a:ext cx="13154400" cy="5673600"/>
          </a:xfrm>
        </p:spPr>
        <p:txBody>
          <a:bodyPr/>
          <a:lstStyle/>
          <a:p>
            <a:r>
              <a:rPr lang="en-GB" dirty="0" smtClean="0"/>
              <a:t>Section title 1</a:t>
            </a:r>
          </a:p>
          <a:p>
            <a:r>
              <a:rPr lang="en-GB" dirty="0" smtClean="0"/>
              <a:t>Section title 2</a:t>
            </a:r>
          </a:p>
          <a:p>
            <a:r>
              <a:rPr lang="en-GB" dirty="0" smtClean="0"/>
              <a:t>Section title 3</a:t>
            </a:r>
            <a:endParaRPr lang="en-GB"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1_Title Slide">
    <p:spTree>
      <p:nvGrpSpPr>
        <p:cNvPr id="1" name=""/>
        <p:cNvGrpSpPr/>
        <p:nvPr/>
      </p:nvGrpSpPr>
      <p:grpSpPr>
        <a:xfrm>
          <a:off x="0" y="0"/>
          <a:ext cx="0" cy="0"/>
          <a:chOff x="0" y="0"/>
          <a:chExt cx="0" cy="0"/>
        </a:xfrm>
      </p:grpSpPr>
      <p:sp>
        <p:nvSpPr>
          <p:cNvPr id="655362" name="Rectangle 2050"/>
          <p:cNvSpPr>
            <a:spLocks noGrp="1" noChangeArrowheads="1"/>
          </p:cNvSpPr>
          <p:nvPr>
            <p:ph type="ctrTitle"/>
          </p:nvPr>
        </p:nvSpPr>
        <p:spPr bwMode="auto">
          <a:xfrm>
            <a:off x="242888" y="810685"/>
            <a:ext cx="13206413" cy="1094316"/>
          </a:xfrm>
        </p:spPr>
        <p:txBody>
          <a:bodyPr rIns="130622" bIns="65311"/>
          <a:lstStyle>
            <a:lvl1pPr>
              <a:defRPr/>
            </a:lvl1pPr>
          </a:lstStyle>
          <a:p>
            <a:r>
              <a:rPr lang="en-GB"/>
              <a:t>Click to edit Master title style</a:t>
            </a:r>
          </a:p>
        </p:txBody>
      </p:sp>
      <p:sp>
        <p:nvSpPr>
          <p:cNvPr id="655363" name="Rectangle 2051"/>
          <p:cNvSpPr>
            <a:spLocks noGrp="1" noChangeArrowheads="1"/>
          </p:cNvSpPr>
          <p:nvPr>
            <p:ph type="subTitle" sz="quarter" idx="1"/>
          </p:nvPr>
        </p:nvSpPr>
        <p:spPr>
          <a:xfrm>
            <a:off x="242888" y="2336800"/>
            <a:ext cx="13206413" cy="5784851"/>
          </a:xfrm>
        </p:spPr>
        <p:txBody>
          <a:bodyPr/>
          <a:lstStyle>
            <a:lvl1pPr>
              <a:spcBef>
                <a:spcPct val="0"/>
              </a:spcBef>
              <a:spcAft>
                <a:spcPct val="0"/>
              </a:spcAft>
              <a:defRPr sz="3200"/>
            </a:lvl1pPr>
            <a:lvl2pPr marL="2268" lvl="1" indent="541991">
              <a:defRPr sz="3200"/>
            </a:lvl2pPr>
            <a:lvl3pPr marL="546527" lvl="2" indent="514779">
              <a:defRPr sz="3200"/>
            </a:lvl3pPr>
            <a:lvl4pPr marL="1063573" lvl="3" indent="555598">
              <a:defRPr sz="3200"/>
            </a:lvl4pPr>
            <a:lvl5pPr marL="1621437" lvl="4" indent="541991">
              <a:defRPr sz="3200"/>
            </a:lvl5pPr>
          </a:lstStyle>
          <a:p>
            <a:r>
              <a:rPr lang="en-GB" dirty="0"/>
              <a:t>Click to edit Master subtitle style</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 xmlns:p14="http://schemas.microsoft.com/office/powerpoint/2010/main" val="1938453000"/>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 xmlns:p14="http://schemas.microsoft.com/office/powerpoint/2010/main" val="933989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One">
    <p:spTree>
      <p:nvGrpSpPr>
        <p:cNvPr id="1" name=""/>
        <p:cNvGrpSpPr/>
        <p:nvPr/>
      </p:nvGrpSpPr>
      <p:grpSpPr>
        <a:xfrm>
          <a:off x="0" y="0"/>
          <a:ext cx="0" cy="0"/>
          <a:chOff x="0" y="0"/>
          <a:chExt cx="0" cy="0"/>
        </a:xfrm>
      </p:grpSpPr>
      <p:sp>
        <p:nvSpPr>
          <p:cNvPr id="13" name="Inhaltsplatzhalter 12"/>
          <p:cNvSpPr>
            <a:spLocks noGrp="1"/>
          </p:cNvSpPr>
          <p:nvPr>
            <p:ph sz="quarter" idx="17"/>
          </p:nvPr>
        </p:nvSpPr>
        <p:spPr>
          <a:xfrm>
            <a:off x="273164" y="2360990"/>
            <a:ext cx="13149263" cy="5795433"/>
          </a:xfrm>
        </p:spPr>
        <p:txBody>
          <a:bodyPr/>
          <a:lstStyle>
            <a:lvl1pPr marL="0">
              <a:buFont typeface="Arial" pitchFamily="34" charset="0"/>
              <a:buNone/>
              <a:defRPr/>
            </a:lvl1pPr>
            <a:lvl5pPr>
              <a:defRPr/>
            </a:lvl5pPr>
            <a:lvl6pPr>
              <a:defRPr/>
            </a:lvl6pPr>
            <a:lvl7pPr>
              <a:defRPr/>
            </a:lvl7pPr>
            <a:lvl8pPr>
              <a:defRPr/>
            </a:lvl8pPr>
            <a:lvl9pPr>
              <a:defRPr/>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8" name="Title 7"/>
          <p:cNvSpPr>
            <a:spLocks noGrp="1"/>
          </p:cNvSpPr>
          <p:nvPr>
            <p:ph type="title"/>
          </p:nvPr>
        </p:nvSpPr>
        <p:spPr/>
        <p:txBody>
          <a:bodyPr/>
          <a:lstStyle/>
          <a:p>
            <a:r>
              <a:rPr lang="en-US" noProof="0" smtClean="0"/>
              <a:t>Click to edit Master title style</a:t>
            </a:r>
            <a:endParaRPr lang="en-GB" noProof="0" dirty="0"/>
          </a:p>
        </p:txBody>
      </p:sp>
      <p:sp>
        <p:nvSpPr>
          <p:cNvPr id="9" name="NEW_FOOTER_XUDVGYEHFL"/>
          <p:cNvSpPr>
            <a:spLocks noGrp="1"/>
          </p:cNvSpPr>
          <p:nvPr>
            <p:ph type="dt" sz="half" idx="18"/>
          </p:nvPr>
        </p:nvSpPr>
        <p:spPr/>
        <p:txBody>
          <a:bodyPr/>
          <a:lstStyle/>
          <a:p>
            <a:endParaRPr lang="en-GB" dirty="0"/>
          </a:p>
        </p:txBody>
      </p:sp>
      <p:sp>
        <p:nvSpPr>
          <p:cNvPr id="11" name="NEW_FOOTER_TAEFKWTIJZ"/>
          <p:cNvSpPr>
            <a:spLocks noGrp="1"/>
          </p:cNvSpPr>
          <p:nvPr>
            <p:ph type="sldNum" sz="quarter" idx="19"/>
          </p:nvPr>
        </p:nvSpPr>
        <p:spPr/>
        <p:txBody>
          <a:bodyPr/>
          <a:lstStyle/>
          <a:p>
            <a:r>
              <a:rPr lang="en-GB" smtClean="0"/>
              <a:t>Slide </a:t>
            </a:r>
            <a:fld id="{CE332037-203C-46D4-83FF-2B8C91549C8D}" type="slidenum">
              <a:rPr lang="en-GB" smtClean="0"/>
              <a:pPr/>
              <a:t>‹#›</a:t>
            </a:fld>
            <a:endParaRPr lang="en-GB" dirty="0"/>
          </a:p>
        </p:txBody>
      </p:sp>
      <p:sp>
        <p:nvSpPr>
          <p:cNvPr id="12" name="NEW_FOOTER_CMQKAYYXAS"/>
          <p:cNvSpPr>
            <a:spLocks noGrp="1"/>
          </p:cNvSpPr>
          <p:nvPr>
            <p:ph type="ftr" sz="quarter" idx="20"/>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Two">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smtClean="0"/>
              <a:t>Click to edit Master title style</a:t>
            </a:r>
            <a:endParaRPr lang="en-GB" dirty="0"/>
          </a:p>
        </p:txBody>
      </p:sp>
      <p:sp>
        <p:nvSpPr>
          <p:cNvPr id="10" name="Inhaltsplatzhalter 9"/>
          <p:cNvSpPr>
            <a:spLocks noGrp="1"/>
          </p:cNvSpPr>
          <p:nvPr>
            <p:ph sz="quarter" idx="21"/>
          </p:nvPr>
        </p:nvSpPr>
        <p:spPr>
          <a:xfrm>
            <a:off x="283030" y="2360386"/>
            <a:ext cx="6455228" cy="5738284"/>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Inhaltsplatzhalter 9"/>
          <p:cNvSpPr>
            <a:spLocks noGrp="1"/>
          </p:cNvSpPr>
          <p:nvPr>
            <p:ph sz="quarter" idx="22"/>
          </p:nvPr>
        </p:nvSpPr>
        <p:spPr>
          <a:xfrm>
            <a:off x="6999521" y="2360386"/>
            <a:ext cx="6455228" cy="573828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Date Placeholder 12"/>
          <p:cNvSpPr>
            <a:spLocks noGrp="1"/>
          </p:cNvSpPr>
          <p:nvPr>
            <p:ph type="dt" sz="half" idx="23"/>
          </p:nvPr>
        </p:nvSpPr>
        <p:spPr/>
        <p:txBody>
          <a:bodyPr/>
          <a:lstStyle/>
          <a:p>
            <a:endParaRPr lang="en-GB" dirty="0"/>
          </a:p>
        </p:txBody>
      </p:sp>
      <p:sp>
        <p:nvSpPr>
          <p:cNvPr id="14" name="Slide Number Placeholder 13"/>
          <p:cNvSpPr>
            <a:spLocks noGrp="1"/>
          </p:cNvSpPr>
          <p:nvPr>
            <p:ph type="sldNum" sz="quarter" idx="24"/>
          </p:nvPr>
        </p:nvSpPr>
        <p:spPr/>
        <p:txBody>
          <a:bodyPr/>
          <a:lstStyle/>
          <a:p>
            <a:r>
              <a:rPr lang="en-GB" smtClean="0"/>
              <a:t>Slide </a:t>
            </a:r>
            <a:fld id="{CE332037-203C-46D4-83FF-2B8C91549C8D}" type="slidenum">
              <a:rPr lang="en-GB" smtClean="0"/>
              <a:pPr/>
              <a:t>‹#›</a:t>
            </a:fld>
            <a:endParaRPr lang="en-GB" dirty="0"/>
          </a:p>
        </p:txBody>
      </p:sp>
      <p:sp>
        <p:nvSpPr>
          <p:cNvPr id="15" name="Footer Placeholder 14"/>
          <p:cNvSpPr>
            <a:spLocks noGrp="1"/>
          </p:cNvSpPr>
          <p:nvPr>
            <p:ph type="ftr" sz="quarter" idx="25"/>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Two under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13149000" cy="1814400"/>
          </a:xfrm>
        </p:spPr>
        <p:txBody>
          <a:bodyPr/>
          <a:lstStyle/>
          <a:p>
            <a:pPr lvl="0"/>
            <a:r>
              <a:rPr lang="en-US" smtClean="0"/>
              <a:t>Click to edit Master text styles</a:t>
            </a:r>
          </a:p>
          <a:p>
            <a:pPr lvl="1"/>
            <a:r>
              <a:rPr lang="en-US" smtClean="0"/>
              <a:t>Second level</a:t>
            </a:r>
          </a:p>
        </p:txBody>
      </p:sp>
      <p:sp>
        <p:nvSpPr>
          <p:cNvPr id="15" name="Title 14"/>
          <p:cNvSpPr>
            <a:spLocks noGrp="1"/>
          </p:cNvSpPr>
          <p:nvPr>
            <p:ph type="title"/>
          </p:nvPr>
        </p:nvSpPr>
        <p:spPr/>
        <p:txBody>
          <a:bodyPr/>
          <a:lstStyle/>
          <a:p>
            <a:r>
              <a:rPr lang="en-US" smtClean="0"/>
              <a:t>Click to edit Master title style</a:t>
            </a:r>
            <a:endParaRPr lang="en-GB" dirty="0"/>
          </a:p>
        </p:txBody>
      </p:sp>
      <p:sp>
        <p:nvSpPr>
          <p:cNvPr id="18" name="Content Placeholder 17"/>
          <p:cNvSpPr>
            <a:spLocks noGrp="1"/>
          </p:cNvSpPr>
          <p:nvPr>
            <p:ph sz="quarter" idx="18"/>
          </p:nvPr>
        </p:nvSpPr>
        <p:spPr>
          <a:xfrm>
            <a:off x="2808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Content Placeholder 17"/>
          <p:cNvSpPr>
            <a:spLocks noGrp="1"/>
          </p:cNvSpPr>
          <p:nvPr>
            <p:ph sz="quarter" idx="19"/>
          </p:nvPr>
        </p:nvSpPr>
        <p:spPr>
          <a:xfrm>
            <a:off x="6987600" y="4377600"/>
            <a:ext cx="6442200" cy="372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Date Placeholder 10"/>
          <p:cNvSpPr>
            <a:spLocks noGrp="1"/>
          </p:cNvSpPr>
          <p:nvPr>
            <p:ph type="dt" sz="half" idx="20"/>
          </p:nvPr>
        </p:nvSpPr>
        <p:spPr/>
        <p:txBody>
          <a:bodyPr/>
          <a:lstStyle/>
          <a:p>
            <a:endParaRPr lang="en-GB" dirty="0"/>
          </a:p>
        </p:txBody>
      </p:sp>
      <p:sp>
        <p:nvSpPr>
          <p:cNvPr id="12" name="Slide Number Placeholder 11"/>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20" name="Footer Placeholder 19"/>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Two and Lef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2754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103464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103464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Two and Right Text">
    <p:spTree>
      <p:nvGrpSpPr>
        <p:cNvPr id="1" name=""/>
        <p:cNvGrpSpPr/>
        <p:nvPr/>
      </p:nvGrpSpPr>
      <p:grpSpPr>
        <a:xfrm>
          <a:off x="0" y="0"/>
          <a:ext cx="0" cy="0"/>
          <a:chOff x="0" y="0"/>
          <a:chExt cx="0" cy="0"/>
        </a:xfrm>
      </p:grpSpPr>
      <p:sp>
        <p:nvSpPr>
          <p:cNvPr id="14" name="Text Placeholder 13"/>
          <p:cNvSpPr>
            <a:spLocks noGrp="1"/>
          </p:cNvSpPr>
          <p:nvPr>
            <p:ph type="body" sz="quarter" idx="17"/>
          </p:nvPr>
        </p:nvSpPr>
        <p:spPr>
          <a:xfrm>
            <a:off x="3612600" y="2361600"/>
            <a:ext cx="9936000" cy="57792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15" name="Title 14"/>
          <p:cNvSpPr>
            <a:spLocks noGrp="1"/>
          </p:cNvSpPr>
          <p:nvPr>
            <p:ph type="title"/>
          </p:nvPr>
        </p:nvSpPr>
        <p:spPr/>
        <p:txBody>
          <a:bodyPr/>
          <a:lstStyle/>
          <a:p>
            <a:r>
              <a:rPr lang="en-US" noProof="0" smtClean="0"/>
              <a:t>Click to edit Master title style</a:t>
            </a:r>
            <a:endParaRPr lang="en-GB" noProof="0"/>
          </a:p>
        </p:txBody>
      </p:sp>
      <p:sp>
        <p:nvSpPr>
          <p:cNvPr id="18" name="Content Placeholder 17"/>
          <p:cNvSpPr>
            <a:spLocks noGrp="1"/>
          </p:cNvSpPr>
          <p:nvPr>
            <p:ph sz="quarter" idx="18"/>
          </p:nvPr>
        </p:nvSpPr>
        <p:spPr>
          <a:xfrm>
            <a:off x="270000" y="2361600"/>
            <a:ext cx="3105000" cy="2692800"/>
          </a:xfrm>
        </p:spPr>
        <p:txBody>
          <a:bodyPr/>
          <a:lstStyle/>
          <a:p>
            <a:pPr lvl="0"/>
            <a:r>
              <a:rPr lang="en-US" noProof="0" smtClean="0"/>
              <a:t>Click to edit Master text styles</a:t>
            </a:r>
          </a:p>
        </p:txBody>
      </p:sp>
      <p:sp>
        <p:nvSpPr>
          <p:cNvPr id="19" name="Content Placeholder 17"/>
          <p:cNvSpPr>
            <a:spLocks noGrp="1"/>
          </p:cNvSpPr>
          <p:nvPr>
            <p:ph sz="quarter" idx="19"/>
          </p:nvPr>
        </p:nvSpPr>
        <p:spPr>
          <a:xfrm>
            <a:off x="270000" y="5428800"/>
            <a:ext cx="3105000" cy="2692800"/>
          </a:xfrm>
        </p:spPr>
        <p:txBody>
          <a:bodyPr/>
          <a:lstStyle/>
          <a:p>
            <a:pPr lvl="0"/>
            <a:r>
              <a:rPr lang="en-US" noProof="0" smtClean="0"/>
              <a:t>Click to edit Master text styles</a:t>
            </a:r>
          </a:p>
        </p:txBody>
      </p:sp>
      <p:sp>
        <p:nvSpPr>
          <p:cNvPr id="13" name="Date Placeholder 12"/>
          <p:cNvSpPr>
            <a:spLocks noGrp="1"/>
          </p:cNvSpPr>
          <p:nvPr>
            <p:ph type="dt" sz="half" idx="20"/>
          </p:nvPr>
        </p:nvSpPr>
        <p:spPr/>
        <p:txBody>
          <a:bodyPr/>
          <a:lstStyle/>
          <a:p>
            <a:endParaRPr lang="en-GB" dirty="0"/>
          </a:p>
        </p:txBody>
      </p:sp>
      <p:sp>
        <p:nvSpPr>
          <p:cNvPr id="16" name="Slide Number Placeholder 15"/>
          <p:cNvSpPr>
            <a:spLocks noGrp="1"/>
          </p:cNvSpPr>
          <p:nvPr>
            <p:ph type="sldNum" sz="quarter" idx="21"/>
          </p:nvPr>
        </p:nvSpPr>
        <p:spPr/>
        <p:txBody>
          <a:bodyPr/>
          <a:lstStyle/>
          <a:p>
            <a:r>
              <a:rPr lang="en-GB" smtClean="0"/>
              <a:t>Slide </a:t>
            </a:r>
            <a:fld id="{CE332037-203C-46D4-83FF-2B8C91549C8D}" type="slidenum">
              <a:rPr lang="en-GB" smtClean="0"/>
              <a:pPr/>
              <a:t>‹#›</a:t>
            </a:fld>
            <a:endParaRPr lang="en-GB" dirty="0"/>
          </a:p>
        </p:txBody>
      </p:sp>
      <p:sp>
        <p:nvSpPr>
          <p:cNvPr id="17" name="Footer Placeholder 16"/>
          <p:cNvSpPr>
            <a:spLocks noGrp="1"/>
          </p:cNvSpPr>
          <p:nvPr>
            <p:ph type="ftr" sz="quarter" idx="22"/>
          </p:nvPr>
        </p:nvSpPr>
        <p:spPr/>
        <p:txBody>
          <a:bodyPr/>
          <a:lstStyle/>
          <a:p>
            <a:endParaRPr lang="en-GB"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Three">
    <p:spTree>
      <p:nvGrpSpPr>
        <p:cNvPr id="1" name=""/>
        <p:cNvGrpSpPr/>
        <p:nvPr/>
      </p:nvGrpSpPr>
      <p:grpSpPr>
        <a:xfrm>
          <a:off x="0" y="0"/>
          <a:ext cx="0" cy="0"/>
          <a:chOff x="0" y="0"/>
          <a:chExt cx="0" cy="0"/>
        </a:xfrm>
      </p:grpSpPr>
      <p:sp>
        <p:nvSpPr>
          <p:cNvPr id="18" name="Titel 17"/>
          <p:cNvSpPr>
            <a:spLocks noGrp="1"/>
          </p:cNvSpPr>
          <p:nvPr>
            <p:ph type="title"/>
          </p:nvPr>
        </p:nvSpPr>
        <p:spPr/>
        <p:txBody>
          <a:bodyPr/>
          <a:lstStyle/>
          <a:p>
            <a:r>
              <a:rPr lang="en-US" noProof="0" smtClean="0"/>
              <a:t>Click to edit Master title style</a:t>
            </a:r>
            <a:endParaRPr lang="en-GB" noProof="0"/>
          </a:p>
        </p:txBody>
      </p:sp>
      <p:sp>
        <p:nvSpPr>
          <p:cNvPr id="10" name="Inhaltsplatzhalter 9"/>
          <p:cNvSpPr>
            <a:spLocks noGrp="1"/>
          </p:cNvSpPr>
          <p:nvPr>
            <p:ph sz="quarter" idx="21"/>
          </p:nvPr>
        </p:nvSpPr>
        <p:spPr>
          <a:xfrm>
            <a:off x="7290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11" name="Inhaltsplatzhalter 9"/>
          <p:cNvSpPr>
            <a:spLocks noGrp="1"/>
          </p:cNvSpPr>
          <p:nvPr>
            <p:ph sz="quarter" idx="22"/>
          </p:nvPr>
        </p:nvSpPr>
        <p:spPr>
          <a:xfrm>
            <a:off x="4887000" y="2360385"/>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9" name="Inhaltsplatzhalter 9"/>
          <p:cNvSpPr>
            <a:spLocks noGrp="1"/>
          </p:cNvSpPr>
          <p:nvPr>
            <p:ph sz="quarter" idx="23"/>
          </p:nvPr>
        </p:nvSpPr>
        <p:spPr>
          <a:xfrm>
            <a:off x="9050400" y="2361600"/>
            <a:ext cx="3877200" cy="5448000"/>
          </a:xfrm>
        </p:spPr>
        <p:txBody>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12" name="Date Placeholder 11"/>
          <p:cNvSpPr>
            <a:spLocks noGrp="1"/>
          </p:cNvSpPr>
          <p:nvPr>
            <p:ph type="dt" sz="half" idx="24"/>
          </p:nvPr>
        </p:nvSpPr>
        <p:spPr/>
        <p:txBody>
          <a:bodyPr/>
          <a:lstStyle/>
          <a:p>
            <a:endParaRPr lang="en-GB" dirty="0"/>
          </a:p>
        </p:txBody>
      </p:sp>
      <p:sp>
        <p:nvSpPr>
          <p:cNvPr id="13" name="Slide Number Placeholder 12"/>
          <p:cNvSpPr>
            <a:spLocks noGrp="1"/>
          </p:cNvSpPr>
          <p:nvPr>
            <p:ph type="sldNum" sz="quarter" idx="25"/>
          </p:nvPr>
        </p:nvSpPr>
        <p:spPr/>
        <p:txBody>
          <a:bodyPr/>
          <a:lstStyle/>
          <a:p>
            <a:r>
              <a:rPr lang="en-GB" smtClean="0"/>
              <a:t>Slide </a:t>
            </a:r>
            <a:fld id="{CE332037-203C-46D4-83FF-2B8C91549C8D}" type="slidenum">
              <a:rPr lang="en-GB" smtClean="0"/>
              <a:pPr/>
              <a:t>‹#›</a:t>
            </a:fld>
            <a:endParaRPr lang="en-GB" dirty="0"/>
          </a:p>
        </p:txBody>
      </p:sp>
      <p:sp>
        <p:nvSpPr>
          <p:cNvPr id="14" name="Footer Placeholder 13"/>
          <p:cNvSpPr>
            <a:spLocks noGrp="1"/>
          </p:cNvSpPr>
          <p:nvPr>
            <p:ph type="ftr" sz="quarter" idx="26"/>
          </p:nvPr>
        </p:nvSpPr>
        <p:spPr/>
        <p:txBody>
          <a:bodyPr/>
          <a:lstStyle/>
          <a:p>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5819" y="811200"/>
            <a:ext cx="13208400" cy="1008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255819" y="2360389"/>
            <a:ext cx="13235400" cy="57792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4" name="Datumsplatzhalter 3"/>
          <p:cNvSpPr>
            <a:spLocks noGrp="1"/>
          </p:cNvSpPr>
          <p:nvPr>
            <p:ph type="dt" sz="half" idx="2"/>
          </p:nvPr>
        </p:nvSpPr>
        <p:spPr>
          <a:xfrm>
            <a:off x="10206996" y="8488824"/>
            <a:ext cx="3200400" cy="227888"/>
          </a:xfrm>
          <a:prstGeom prst="rect">
            <a:avLst/>
          </a:prstGeom>
        </p:spPr>
        <p:txBody>
          <a:bodyPr vert="horz" lIns="0" tIns="0" rIns="0" bIns="0" rtlCol="0" anchor="t" anchorCtr="0"/>
          <a:lstStyle>
            <a:lvl1pPr algn="r">
              <a:defRPr sz="1600">
                <a:solidFill>
                  <a:schemeClr val="accent1"/>
                </a:solidFill>
              </a:defRPr>
            </a:lvl1pPr>
          </a:lstStyle>
          <a:p>
            <a:endParaRPr lang="en-GB" dirty="0"/>
          </a:p>
        </p:txBody>
      </p:sp>
      <p:sp>
        <p:nvSpPr>
          <p:cNvPr id="5" name="Fußzeilenplatzhalter 4"/>
          <p:cNvSpPr>
            <a:spLocks noGrp="1"/>
          </p:cNvSpPr>
          <p:nvPr>
            <p:ph type="ftr" sz="quarter" idx="3"/>
          </p:nvPr>
        </p:nvSpPr>
        <p:spPr>
          <a:xfrm>
            <a:off x="278361" y="8488825"/>
            <a:ext cx="9365721" cy="212548"/>
          </a:xfrm>
          <a:prstGeom prst="rect">
            <a:avLst/>
          </a:prstGeom>
        </p:spPr>
        <p:txBody>
          <a:bodyPr vert="horz" lIns="0" tIns="0" rIns="0" bIns="0" rtlCol="0" anchor="t" anchorCtr="0"/>
          <a:lstStyle>
            <a:lvl1pPr algn="l">
              <a:defRPr sz="1600">
                <a:solidFill>
                  <a:schemeClr val="accent1"/>
                </a:solidFill>
              </a:defRPr>
            </a:lvl1pPr>
          </a:lstStyle>
          <a:p>
            <a:endParaRPr lang="en-GB" dirty="0"/>
          </a:p>
        </p:txBody>
      </p:sp>
      <p:sp>
        <p:nvSpPr>
          <p:cNvPr id="6" name="Foliennummernplatzhalter 5"/>
          <p:cNvSpPr>
            <a:spLocks noGrp="1"/>
          </p:cNvSpPr>
          <p:nvPr>
            <p:ph type="sldNum" sz="quarter" idx="4"/>
          </p:nvPr>
        </p:nvSpPr>
        <p:spPr>
          <a:xfrm>
            <a:off x="10206996" y="8701964"/>
            <a:ext cx="3200400" cy="201081"/>
          </a:xfrm>
          <a:prstGeom prst="rect">
            <a:avLst/>
          </a:prstGeom>
        </p:spPr>
        <p:txBody>
          <a:bodyPr vert="horz" lIns="0" tIns="0" rIns="0" bIns="0" rtlCol="0" anchor="ctr"/>
          <a:lstStyle>
            <a:lvl1pPr algn="r">
              <a:defRPr sz="1600">
                <a:solidFill>
                  <a:schemeClr val="accent1"/>
                </a:solidFill>
              </a:defRPr>
            </a:lvl1pPr>
          </a:lstStyle>
          <a:p>
            <a:r>
              <a:rPr lang="en-GB" dirty="0" smtClean="0"/>
              <a:t>Slide </a:t>
            </a:r>
            <a:fld id="{CE332037-203C-46D4-83FF-2B8C91549C8D}" type="slidenum">
              <a:rPr lang="en-GB" smtClean="0"/>
              <a:pPr/>
              <a:t>‹#›</a:t>
            </a:fld>
            <a:endParaRPr lang="en-GB" dirty="0"/>
          </a:p>
        </p:txBody>
      </p:sp>
      <p:pic>
        <p:nvPicPr>
          <p:cNvPr id="7" name="Picture 2" descr="C:\Documents and Settings\chaitcha605\Desktop\Logos for PwC\Transparent Step Logo.png"/>
          <p:cNvPicPr>
            <a:picLocks noChangeAspect="1" noChangeArrowheads="1"/>
          </p:cNvPicPr>
          <p:nvPr userDrawn="1"/>
        </p:nvPicPr>
        <p:blipFill>
          <a:blip r:embed="rId18" cstate="print"/>
          <a:srcRect/>
          <a:stretch>
            <a:fillRect/>
          </a:stretch>
        </p:blipFill>
        <p:spPr bwMode="auto">
          <a:xfrm>
            <a:off x="10972801" y="8221134"/>
            <a:ext cx="2607470" cy="855133"/>
          </a:xfrm>
          <a:prstGeom prst="rect">
            <a:avLst/>
          </a:prstGeom>
          <a:noFill/>
          <a:ln w="9525">
            <a:noFill/>
            <a:miter lim="800000"/>
            <a:headEnd/>
            <a:tailEnd/>
          </a:ln>
        </p:spPr>
      </p:pic>
      <p:pic>
        <p:nvPicPr>
          <p:cNvPr id="8" name="Picture 3" descr="C:\Documents and Settings\chaitcha605\Desktop\Logos for PwC\Transparent NeGP PNG.png"/>
          <p:cNvPicPr>
            <a:picLocks noChangeAspect="1" noChangeArrowheads="1"/>
          </p:cNvPicPr>
          <p:nvPr userDrawn="1"/>
        </p:nvPicPr>
        <p:blipFill>
          <a:blip r:embed="rId19" cstate="print"/>
          <a:srcRect/>
          <a:stretch>
            <a:fillRect/>
          </a:stretch>
        </p:blipFill>
        <p:spPr bwMode="auto">
          <a:xfrm>
            <a:off x="21432" y="8382000"/>
            <a:ext cx="2493168" cy="711200"/>
          </a:xfrm>
          <a:prstGeom prst="rect">
            <a:avLst/>
          </a:prstGeom>
          <a:noFill/>
          <a:ln w="9525">
            <a:noFill/>
            <a:miter lim="800000"/>
            <a:headEnd/>
            <a:tailEnd/>
          </a:ln>
        </p:spPr>
      </p:pic>
      <p:sp>
        <p:nvSpPr>
          <p:cNvPr id="9" name="Foliennummernplatzhalter 5"/>
          <p:cNvSpPr txBox="1">
            <a:spLocks/>
          </p:cNvSpPr>
          <p:nvPr userDrawn="1"/>
        </p:nvSpPr>
        <p:spPr>
          <a:xfrm>
            <a:off x="5085567" y="8636000"/>
            <a:ext cx="3200400" cy="201083"/>
          </a:xfrm>
          <a:prstGeom prst="rect">
            <a:avLst/>
          </a:prstGeom>
        </p:spPr>
        <p:txBody>
          <a:bodyPr vert="horz" lIns="0" tIns="0" rIns="0" bIns="0" rtlCol="0" anchor="ctr"/>
          <a:lstStyle>
            <a:lvl1pPr>
              <a:defRPr/>
            </a:lvl1pPr>
          </a:lstStyle>
          <a:p>
            <a:pPr marL="0" marR="0" lvl="0" indent="0" algn="ctr" defTabSz="1306220" rtl="0" eaLnBrk="1" fontAlgn="auto" latinLnBrk="0" hangingPunct="1">
              <a:lnSpc>
                <a:spcPct val="100000"/>
              </a:lnSpc>
              <a:spcBef>
                <a:spcPts val="0"/>
              </a:spcBef>
              <a:spcAft>
                <a:spcPts val="0"/>
              </a:spcAft>
              <a:buClrTx/>
              <a:buSzTx/>
              <a:buFontTx/>
              <a:buNone/>
              <a:tabLst/>
              <a:defRPr/>
            </a:pPr>
            <a:r>
              <a:rPr lang="en-GB" sz="1600" kern="1200" noProof="0" dirty="0" smtClean="0">
                <a:solidFill>
                  <a:schemeClr val="accent1"/>
                </a:solidFill>
                <a:latin typeface="+mn-lt"/>
                <a:ea typeface="+mn-ea"/>
                <a:cs typeface="+mn-cs"/>
              </a:rPr>
              <a:t>Slide </a:t>
            </a:r>
            <a:fld id="{574EBCD8-86C3-4B81-B8EA-B3F44ED97567}" type="slidenum">
              <a:rPr lang="en-GB" sz="1600" kern="1200" noProof="0" smtClean="0">
                <a:solidFill>
                  <a:schemeClr val="accent1"/>
                </a:solidFill>
                <a:latin typeface="+mn-lt"/>
                <a:ea typeface="+mn-ea"/>
                <a:cs typeface="+mn-cs"/>
              </a:rPr>
              <a:pPr marL="0" marR="0" lvl="0" indent="0" algn="ctr" defTabSz="1306220" rtl="0" eaLnBrk="1" fontAlgn="auto" latinLnBrk="0" hangingPunct="1">
                <a:lnSpc>
                  <a:spcPct val="100000"/>
                </a:lnSpc>
                <a:spcBef>
                  <a:spcPts val="0"/>
                </a:spcBef>
                <a:spcAft>
                  <a:spcPts val="0"/>
                </a:spcAft>
                <a:buClrTx/>
                <a:buSzTx/>
                <a:buFontTx/>
                <a:buNone/>
                <a:tabLst/>
                <a:defRPr/>
              </a:pPr>
              <a:t>‹#›</a:t>
            </a:fld>
            <a:endParaRPr lang="en-GB" sz="1600" kern="1200" noProof="0" dirty="0">
              <a:solidFill>
                <a:schemeClr val="accent1"/>
              </a:solidFill>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718" r:id="rId15"/>
    <p:sldLayoutId id="2147483719" r:id="rId16"/>
  </p:sldLayoutIdLst>
  <p:timing>
    <p:tnLst>
      <p:par>
        <p:cTn id="1" dur="indefinite" restart="never" nodeType="tmRoot"/>
      </p:par>
    </p:tnLst>
  </p:timing>
  <p:hf sldNum="0" hdr="0" ftr="0" dt="0"/>
  <p:txStyles>
    <p:titleStyle>
      <a:lvl1pPr algn="l" defTabSz="1306220" rtl="0" eaLnBrk="1" latinLnBrk="0" hangingPunct="1">
        <a:spcBef>
          <a:spcPct val="0"/>
        </a:spcBef>
        <a:buNone/>
        <a:defRPr sz="3400" kern="1200">
          <a:solidFill>
            <a:schemeClr val="tx2"/>
          </a:solidFill>
          <a:latin typeface="+mj-lt"/>
          <a:ea typeface="+mj-ea"/>
          <a:cs typeface="+mj-cs"/>
        </a:defRPr>
      </a:lvl1pPr>
    </p:titleStyle>
    <p:bodyStyle>
      <a:lvl1pPr marL="0" indent="-258523" algn="l" defTabSz="1306220" rtl="0" eaLnBrk="1" latinLnBrk="0" hangingPunct="1">
        <a:spcBef>
          <a:spcPts val="0"/>
        </a:spcBef>
        <a:buFont typeface="Arial" pitchFamily="34" charset="0"/>
        <a:buNone/>
        <a:defRPr sz="2900" kern="1200">
          <a:solidFill>
            <a:schemeClr val="accent1"/>
          </a:solidFill>
          <a:latin typeface="+mn-lt"/>
          <a:ea typeface="+mn-ea"/>
          <a:cs typeface="+mn-cs"/>
        </a:defRPr>
      </a:lvl1pPr>
      <a:lvl2pPr marL="257130" indent="-257130"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2pPr>
      <a:lvl3pPr marL="565686" indent="-308556"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3pPr>
      <a:lvl4pPr marL="874242" indent="-257130"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4pPr>
      <a:lvl5pPr marL="1285650" indent="-308556" algn="l" defTabSz="1306220" rtl="0" eaLnBrk="1" latinLnBrk="0" hangingPunct="1">
        <a:lnSpc>
          <a:spcPct val="100000"/>
        </a:lnSpc>
        <a:spcBef>
          <a:spcPts val="1429"/>
        </a:spcBef>
        <a:buFont typeface="Arial" pitchFamily="34" charset="0"/>
        <a:buChar char="−"/>
        <a:defRPr sz="2900" kern="1200">
          <a:solidFill>
            <a:schemeClr val="accent1"/>
          </a:solidFill>
          <a:latin typeface="+mn-lt"/>
          <a:ea typeface="+mn-ea"/>
          <a:cs typeface="+mn-cs"/>
        </a:defRPr>
      </a:lvl5pPr>
      <a:lvl6pPr marL="1537530"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6pPr>
      <a:lvl7pPr marL="1796053"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7pPr>
      <a:lvl8pPr marL="2054576"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8pPr>
      <a:lvl9pPr marL="2313099"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9pPr>
    </p:bodyStyle>
    <p:otherStyle>
      <a:defPPr>
        <a:defRPr lang="de-DE"/>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255819" y="811200"/>
            <a:ext cx="13208400" cy="1008000"/>
          </a:xfrm>
          <a:prstGeom prst="rect">
            <a:avLst/>
          </a:prstGeom>
        </p:spPr>
        <p:txBody>
          <a:bodyPr vert="horz" lIns="0" tIns="0" rIns="0" bIns="0" rtlCol="0" anchor="t" anchorCtr="0">
            <a:noAutofit/>
          </a:bodyPr>
          <a:lstStyle/>
          <a:p>
            <a:endParaRPr lang="en-GB" noProof="0" dirty="0"/>
          </a:p>
        </p:txBody>
      </p:sp>
      <p:sp>
        <p:nvSpPr>
          <p:cNvPr id="3" name="Textplatzhalter 2"/>
          <p:cNvSpPr>
            <a:spLocks noGrp="1"/>
          </p:cNvSpPr>
          <p:nvPr>
            <p:ph type="body" idx="1"/>
          </p:nvPr>
        </p:nvSpPr>
        <p:spPr>
          <a:xfrm>
            <a:off x="255819" y="2360389"/>
            <a:ext cx="13235400" cy="5779200"/>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4" name="Datumsplatzhalter 3"/>
          <p:cNvSpPr>
            <a:spLocks noGrp="1"/>
          </p:cNvSpPr>
          <p:nvPr>
            <p:ph type="dt" sz="half" idx="2"/>
          </p:nvPr>
        </p:nvSpPr>
        <p:spPr>
          <a:xfrm>
            <a:off x="10206996" y="8488824"/>
            <a:ext cx="3200400" cy="227888"/>
          </a:xfrm>
          <a:prstGeom prst="rect">
            <a:avLst/>
          </a:prstGeom>
        </p:spPr>
        <p:txBody>
          <a:bodyPr vert="horz" lIns="0" tIns="0" rIns="0" bIns="0" rtlCol="0" anchor="t" anchorCtr="0"/>
          <a:lstStyle>
            <a:lvl1pPr algn="r">
              <a:defRPr sz="1600">
                <a:solidFill>
                  <a:schemeClr val="accent1"/>
                </a:solidFill>
              </a:defRPr>
            </a:lvl1pPr>
          </a:lstStyle>
          <a:p>
            <a:endParaRPr lang="en-GB" dirty="0">
              <a:solidFill>
                <a:srgbClr val="2666A6"/>
              </a:solidFill>
            </a:endParaRPr>
          </a:p>
        </p:txBody>
      </p:sp>
      <p:sp>
        <p:nvSpPr>
          <p:cNvPr id="5" name="Fußzeilenplatzhalter 4"/>
          <p:cNvSpPr>
            <a:spLocks noGrp="1"/>
          </p:cNvSpPr>
          <p:nvPr>
            <p:ph type="ftr" sz="quarter" idx="3"/>
          </p:nvPr>
        </p:nvSpPr>
        <p:spPr>
          <a:xfrm>
            <a:off x="278361" y="8488825"/>
            <a:ext cx="9365721" cy="212548"/>
          </a:xfrm>
          <a:prstGeom prst="rect">
            <a:avLst/>
          </a:prstGeom>
        </p:spPr>
        <p:txBody>
          <a:bodyPr vert="horz" lIns="0" tIns="0" rIns="0" bIns="0" rtlCol="0" anchor="t" anchorCtr="0"/>
          <a:lstStyle>
            <a:lvl1pPr algn="l">
              <a:defRPr sz="1600">
                <a:solidFill>
                  <a:schemeClr val="accent1"/>
                </a:solidFill>
              </a:defRPr>
            </a:lvl1pPr>
          </a:lstStyle>
          <a:p>
            <a:endParaRPr lang="en-GB" dirty="0">
              <a:solidFill>
                <a:srgbClr val="2666A6"/>
              </a:solidFill>
            </a:endParaRPr>
          </a:p>
        </p:txBody>
      </p:sp>
      <p:sp>
        <p:nvSpPr>
          <p:cNvPr id="6" name="Foliennummernplatzhalter 5"/>
          <p:cNvSpPr>
            <a:spLocks noGrp="1"/>
          </p:cNvSpPr>
          <p:nvPr>
            <p:ph type="sldNum" sz="quarter" idx="4"/>
          </p:nvPr>
        </p:nvSpPr>
        <p:spPr>
          <a:xfrm>
            <a:off x="10206996" y="8701964"/>
            <a:ext cx="3200400" cy="201081"/>
          </a:xfrm>
          <a:prstGeom prst="rect">
            <a:avLst/>
          </a:prstGeom>
        </p:spPr>
        <p:txBody>
          <a:bodyPr vert="horz" lIns="0" tIns="0" rIns="0" bIns="0" rtlCol="0" anchor="ctr"/>
          <a:lstStyle>
            <a:lvl1pPr algn="r">
              <a:defRPr sz="1600">
                <a:solidFill>
                  <a:schemeClr val="accent1"/>
                </a:solidFill>
              </a:defRPr>
            </a:lvl1pPr>
          </a:lstStyle>
          <a:p>
            <a:r>
              <a:rPr lang="en-GB" dirty="0" smtClean="0">
                <a:solidFill>
                  <a:srgbClr val="2666A6"/>
                </a:solidFill>
              </a:rPr>
              <a:t>Slide </a:t>
            </a:r>
            <a:fld id="{CE332037-203C-46D4-83FF-2B8C91549C8D}" type="slidenum">
              <a:rPr lang="en-GB" smtClean="0">
                <a:solidFill>
                  <a:srgbClr val="2666A6"/>
                </a:solidFill>
              </a:rPr>
              <a:pPr/>
              <a:t>‹#›</a:t>
            </a:fld>
            <a:endParaRPr lang="en-GB" dirty="0">
              <a:solidFill>
                <a:srgbClr val="2666A6"/>
              </a:solidFill>
            </a:endParaRPr>
          </a:p>
        </p:txBody>
      </p:sp>
    </p:spTree>
    <p:extLst>
      <p:ext uri="{BB962C8B-B14F-4D97-AF65-F5344CB8AC3E}">
        <p14:creationId xmlns="" xmlns:p14="http://schemas.microsoft.com/office/powerpoint/2010/main" val="414755645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Lst>
  <p:timing>
    <p:tnLst>
      <p:par>
        <p:cTn id="1" dur="indefinite" restart="never" nodeType="tmRoot"/>
      </p:par>
    </p:tnLst>
  </p:timing>
  <p:hf hdr="0" ftr="0" dt="0"/>
  <p:txStyles>
    <p:titleStyle>
      <a:lvl1pPr algn="l" defTabSz="1306220" rtl="0" eaLnBrk="1" latinLnBrk="0" hangingPunct="1">
        <a:spcBef>
          <a:spcPct val="0"/>
        </a:spcBef>
        <a:buNone/>
        <a:defRPr sz="3400" kern="1200">
          <a:solidFill>
            <a:schemeClr val="tx2"/>
          </a:solidFill>
          <a:latin typeface="+mj-lt"/>
          <a:ea typeface="+mj-ea"/>
          <a:cs typeface="+mj-cs"/>
        </a:defRPr>
      </a:lvl1pPr>
    </p:titleStyle>
    <p:bodyStyle>
      <a:lvl1pPr marL="0" indent="-258523" algn="l" defTabSz="1306220" rtl="0" eaLnBrk="1" latinLnBrk="0" hangingPunct="1">
        <a:spcBef>
          <a:spcPts val="0"/>
        </a:spcBef>
        <a:buFont typeface="Arial" pitchFamily="34" charset="0"/>
        <a:buNone/>
        <a:defRPr sz="3200" kern="1200">
          <a:solidFill>
            <a:schemeClr val="accent1"/>
          </a:solidFill>
          <a:latin typeface="+mn-lt"/>
          <a:ea typeface="+mn-ea"/>
          <a:cs typeface="+mn-cs"/>
        </a:defRPr>
      </a:lvl1pPr>
      <a:lvl2pPr marL="257130" indent="-257130" algn="l" defTabSz="1306220" rtl="0" eaLnBrk="1" latinLnBrk="0" hangingPunct="1">
        <a:lnSpc>
          <a:spcPct val="100000"/>
        </a:lnSpc>
        <a:spcBef>
          <a:spcPts val="1429"/>
        </a:spcBef>
        <a:buFont typeface="Arial" pitchFamily="34" charset="0"/>
        <a:buChar char="•"/>
        <a:defRPr sz="3200" kern="1200">
          <a:solidFill>
            <a:schemeClr val="accent1"/>
          </a:solidFill>
          <a:latin typeface="+mn-lt"/>
          <a:ea typeface="+mn-ea"/>
          <a:cs typeface="+mn-cs"/>
        </a:defRPr>
      </a:lvl2pPr>
      <a:lvl3pPr marL="565686" indent="-308556" algn="l" defTabSz="1306220" rtl="0" eaLnBrk="1" latinLnBrk="0" hangingPunct="1">
        <a:lnSpc>
          <a:spcPct val="100000"/>
        </a:lnSpc>
        <a:spcBef>
          <a:spcPts val="1429"/>
        </a:spcBef>
        <a:buFont typeface="Arial" pitchFamily="34" charset="0"/>
        <a:buChar char="−"/>
        <a:defRPr sz="3200" kern="1200">
          <a:solidFill>
            <a:schemeClr val="accent1"/>
          </a:solidFill>
          <a:latin typeface="+mn-lt"/>
          <a:ea typeface="+mn-ea"/>
          <a:cs typeface="+mn-cs"/>
        </a:defRPr>
      </a:lvl3pPr>
      <a:lvl4pPr marL="874242" indent="-257130" algn="l" defTabSz="1306220" rtl="0" eaLnBrk="1" latinLnBrk="0" hangingPunct="1">
        <a:lnSpc>
          <a:spcPct val="100000"/>
        </a:lnSpc>
        <a:spcBef>
          <a:spcPts val="1429"/>
        </a:spcBef>
        <a:buFont typeface="Arial" pitchFamily="34" charset="0"/>
        <a:buChar char="•"/>
        <a:defRPr sz="3200" kern="1200">
          <a:solidFill>
            <a:schemeClr val="accent1"/>
          </a:solidFill>
          <a:latin typeface="+mn-lt"/>
          <a:ea typeface="+mn-ea"/>
          <a:cs typeface="+mn-cs"/>
        </a:defRPr>
      </a:lvl4pPr>
      <a:lvl5pPr marL="1285650" indent="-308556" algn="l" defTabSz="1306220" rtl="0" eaLnBrk="1" latinLnBrk="0" hangingPunct="1">
        <a:lnSpc>
          <a:spcPct val="100000"/>
        </a:lnSpc>
        <a:spcBef>
          <a:spcPts val="1429"/>
        </a:spcBef>
        <a:buFont typeface="Arial" pitchFamily="34" charset="0"/>
        <a:buChar char="−"/>
        <a:defRPr sz="3200" kern="1200">
          <a:solidFill>
            <a:schemeClr val="accent1"/>
          </a:solidFill>
          <a:latin typeface="+mn-lt"/>
          <a:ea typeface="+mn-ea"/>
          <a:cs typeface="+mn-cs"/>
        </a:defRPr>
      </a:lvl5pPr>
      <a:lvl6pPr marL="1537530"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6pPr>
      <a:lvl7pPr marL="1796053"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7pPr>
      <a:lvl8pPr marL="2054576"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8pPr>
      <a:lvl9pPr marL="2313099" indent="-258523" algn="l" defTabSz="1306220" rtl="0" eaLnBrk="1" latinLnBrk="0" hangingPunct="1">
        <a:spcBef>
          <a:spcPct val="20000"/>
        </a:spcBef>
        <a:buFont typeface="Arial" pitchFamily="34" charset="0"/>
        <a:buChar char="−"/>
        <a:defRPr sz="2900" kern="1200">
          <a:solidFill>
            <a:schemeClr val="accent1"/>
          </a:solidFill>
          <a:latin typeface="+mn-lt"/>
          <a:ea typeface="+mn-ea"/>
          <a:cs typeface="+mn-cs"/>
        </a:defRPr>
      </a:lvl9pPr>
    </p:bodyStyle>
    <p:otherStyle>
      <a:defPPr>
        <a:defRPr lang="de-DE"/>
      </a:defPPr>
      <a:lvl1pPr marL="0" algn="l" defTabSz="1306220" rtl="0" eaLnBrk="1" latinLnBrk="0" hangingPunct="1">
        <a:defRPr sz="2600" kern="1200">
          <a:solidFill>
            <a:schemeClr val="tx1"/>
          </a:solidFill>
          <a:latin typeface="+mn-lt"/>
          <a:ea typeface="+mn-ea"/>
          <a:cs typeface="+mn-cs"/>
        </a:defRPr>
      </a:lvl1pPr>
      <a:lvl2pPr marL="653110" algn="l" defTabSz="1306220" rtl="0" eaLnBrk="1" latinLnBrk="0" hangingPunct="1">
        <a:defRPr sz="2600" kern="1200">
          <a:solidFill>
            <a:schemeClr val="tx1"/>
          </a:solidFill>
          <a:latin typeface="+mn-lt"/>
          <a:ea typeface="+mn-ea"/>
          <a:cs typeface="+mn-cs"/>
        </a:defRPr>
      </a:lvl2pPr>
      <a:lvl3pPr marL="1306220" algn="l" defTabSz="1306220" rtl="0" eaLnBrk="1" latinLnBrk="0" hangingPunct="1">
        <a:defRPr sz="2600" kern="1200">
          <a:solidFill>
            <a:schemeClr val="tx1"/>
          </a:solidFill>
          <a:latin typeface="+mn-lt"/>
          <a:ea typeface="+mn-ea"/>
          <a:cs typeface="+mn-cs"/>
        </a:defRPr>
      </a:lvl3pPr>
      <a:lvl4pPr marL="1959331" algn="l" defTabSz="1306220" rtl="0" eaLnBrk="1" latinLnBrk="0" hangingPunct="1">
        <a:defRPr sz="2600" kern="1200">
          <a:solidFill>
            <a:schemeClr val="tx1"/>
          </a:solidFill>
          <a:latin typeface="+mn-lt"/>
          <a:ea typeface="+mn-ea"/>
          <a:cs typeface="+mn-cs"/>
        </a:defRPr>
      </a:lvl4pPr>
      <a:lvl5pPr marL="2612441" algn="l" defTabSz="1306220" rtl="0" eaLnBrk="1" latinLnBrk="0" hangingPunct="1">
        <a:defRPr sz="2600" kern="1200">
          <a:solidFill>
            <a:schemeClr val="tx1"/>
          </a:solidFill>
          <a:latin typeface="+mn-lt"/>
          <a:ea typeface="+mn-ea"/>
          <a:cs typeface="+mn-cs"/>
        </a:defRPr>
      </a:lvl5pPr>
      <a:lvl6pPr marL="3265551" algn="l" defTabSz="1306220" rtl="0" eaLnBrk="1" latinLnBrk="0" hangingPunct="1">
        <a:defRPr sz="2600" kern="1200">
          <a:solidFill>
            <a:schemeClr val="tx1"/>
          </a:solidFill>
          <a:latin typeface="+mn-lt"/>
          <a:ea typeface="+mn-ea"/>
          <a:cs typeface="+mn-cs"/>
        </a:defRPr>
      </a:lvl6pPr>
      <a:lvl7pPr marL="3918661" algn="l" defTabSz="1306220" rtl="0" eaLnBrk="1" latinLnBrk="0" hangingPunct="1">
        <a:defRPr sz="2600" kern="1200">
          <a:solidFill>
            <a:schemeClr val="tx1"/>
          </a:solidFill>
          <a:latin typeface="+mn-lt"/>
          <a:ea typeface="+mn-ea"/>
          <a:cs typeface="+mn-cs"/>
        </a:defRPr>
      </a:lvl7pPr>
      <a:lvl8pPr marL="4571771" algn="l" defTabSz="1306220" rtl="0" eaLnBrk="1" latinLnBrk="0" hangingPunct="1">
        <a:defRPr sz="2600" kern="1200">
          <a:solidFill>
            <a:schemeClr val="tx1"/>
          </a:solidFill>
          <a:latin typeface="+mn-lt"/>
          <a:ea typeface="+mn-ea"/>
          <a:cs typeface="+mn-cs"/>
        </a:defRPr>
      </a:lvl8pPr>
      <a:lvl9pPr marL="5224882" algn="l" defTabSz="1306220" rtl="0" eaLnBrk="1" latinLnBrk="0" hangingPunct="1">
        <a:defRPr sz="2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5.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4.xml"/><Relationship Id="rId7" Type="http://schemas.openxmlformats.org/officeDocument/2006/relationships/oleObject" Target="../embeddings/oleObject2.bin"/><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10.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1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4.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1.xml"/><Relationship Id="rId1" Type="http://schemas.openxmlformats.org/officeDocument/2006/relationships/vmlDrawing" Target="../drawings/vmlDrawing3.vml"/></Relationships>
</file>

<file path=ppt/slides/_rels/slide36.xml.rels><?xml version="1.0" encoding="UTF-8" standalone="yes"?>
<Relationships xmlns="http://schemas.openxmlformats.org/package/2006/relationships"><Relationship Id="rId3" Type="http://schemas.openxmlformats.org/officeDocument/2006/relationships/hyperlink" Target="http://india.gov.in/"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11.xml"/><Relationship Id="rId4" Type="http://schemas.openxmlformats.org/officeDocument/2006/relationships/slide" Target="slide14.xml"/></Relationships>
</file>

<file path=ppt/slides/_rels/slide38.xml.rels><?xml version="1.0" encoding="UTF-8" standalone="yes"?>
<Relationships xmlns="http://schemas.openxmlformats.org/package/2006/relationships"><Relationship Id="rId3" Type="http://schemas.openxmlformats.org/officeDocument/2006/relationships/hyperlink" Target="file:///C:\Documents%20and%20Settings\Administrator\Desktop\pmpresentn\powerpoint\3Nov-FINAL\railres.exe" TargetMode="External"/><Relationship Id="rId2" Type="http://schemas.openxmlformats.org/officeDocument/2006/relationships/notesSlide" Target="../notesSlides/notesSlide36.xml"/><Relationship Id="rId1" Type="http://schemas.openxmlformats.org/officeDocument/2006/relationships/slideLayout" Target="../slideLayouts/slideLayout16.xml"/><Relationship Id="rId4" Type="http://schemas.openxmlformats.org/officeDocument/2006/relationships/slide" Target="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Text Box 72"/>
          <p:cNvSpPr txBox="1">
            <a:spLocks noChangeArrowheads="1"/>
          </p:cNvSpPr>
          <p:nvPr/>
        </p:nvSpPr>
        <p:spPr bwMode="auto">
          <a:xfrm>
            <a:off x="126207" y="867833"/>
            <a:ext cx="13315950" cy="4385816"/>
          </a:xfrm>
          <a:prstGeom prst="rect">
            <a:avLst/>
          </a:prstGeom>
          <a:noFill/>
          <a:ln w="9525">
            <a:noFill/>
            <a:miter lim="800000"/>
            <a:headEnd/>
            <a:tailEnd/>
          </a:ln>
        </p:spPr>
        <p:txBody>
          <a:bodyPr lIns="90710" tIns="0" rIns="92567" bIns="0">
            <a:spAutoFit/>
          </a:bodyPr>
          <a:lstStyle/>
          <a:p>
            <a:pPr>
              <a:spcBef>
                <a:spcPts val="857"/>
              </a:spcBef>
            </a:pPr>
            <a:endParaRPr lang="en-US" sz="5100" b="1" dirty="0" smtClean="0">
              <a:solidFill>
                <a:srgbClr val="000000"/>
              </a:solidFill>
            </a:endParaRPr>
          </a:p>
          <a:p>
            <a:pPr>
              <a:spcBef>
                <a:spcPts val="857"/>
              </a:spcBef>
            </a:pPr>
            <a:endParaRPr lang="en-US" sz="5100" b="1" dirty="0" smtClean="0">
              <a:solidFill>
                <a:srgbClr val="000000"/>
              </a:solidFill>
            </a:endParaRPr>
          </a:p>
          <a:p>
            <a:pPr>
              <a:spcBef>
                <a:spcPts val="857"/>
              </a:spcBef>
            </a:pPr>
            <a:endParaRPr lang="en-US" sz="5100" b="1" dirty="0" smtClean="0">
              <a:solidFill>
                <a:srgbClr val="000000"/>
              </a:solidFill>
            </a:endParaRPr>
          </a:p>
          <a:p>
            <a:pPr algn="ctr">
              <a:spcBef>
                <a:spcPts val="857"/>
              </a:spcBef>
            </a:pPr>
            <a:r>
              <a:rPr lang="en-US" sz="5100" b="1" dirty="0" smtClean="0">
                <a:solidFill>
                  <a:srgbClr val="C00000"/>
                </a:solidFill>
              </a:rPr>
              <a:t>e-Governance Project Lifecycle</a:t>
            </a:r>
          </a:p>
          <a:p>
            <a:pPr>
              <a:spcBef>
                <a:spcPts val="857"/>
              </a:spcBef>
            </a:pPr>
            <a:endParaRPr lang="en-US" sz="5100" b="1" dirty="0" smtClean="0">
              <a:solidFill>
                <a:srgbClr val="000000"/>
              </a:solidFill>
            </a:endParaRPr>
          </a:p>
        </p:txBody>
      </p:sp>
    </p:spTree>
    <p:extLst>
      <p:ext uri="{BB962C8B-B14F-4D97-AF65-F5344CB8AC3E}">
        <p14:creationId xmlns="" xmlns:p14="http://schemas.microsoft.com/office/powerpoint/2010/main" val="42457958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Key elements of e-Governance</a:t>
            </a:r>
          </a:p>
        </p:txBody>
      </p:sp>
      <p:sp>
        <p:nvSpPr>
          <p:cNvPr id="4099" name="Content Placeholder 2"/>
          <p:cNvSpPr>
            <a:spLocks noGrp="1"/>
          </p:cNvSpPr>
          <p:nvPr>
            <p:ph idx="1"/>
          </p:nvPr>
        </p:nvSpPr>
        <p:spPr>
          <a:xfrm>
            <a:off x="457200" y="1727200"/>
            <a:ext cx="12573000" cy="5994400"/>
          </a:xfrm>
        </p:spPr>
        <p:txBody>
          <a:bodyPr vert="horz" lIns="0" tIns="0" rIns="0" bIns="0" rtlCol="0">
            <a:noAutofit/>
          </a:bodyPr>
          <a:lstStyle/>
          <a:p>
            <a:pPr marL="498904" indent="-498904">
              <a:lnSpc>
                <a:spcPct val="114000"/>
              </a:lnSpc>
              <a:spcBef>
                <a:spcPts val="1714"/>
              </a:spcBef>
              <a:spcAft>
                <a:spcPts val="1714"/>
              </a:spcAft>
              <a:defRPr/>
            </a:pPr>
            <a:r>
              <a:rPr lang="en-US" sz="2600" dirty="0" smtClean="0">
                <a:solidFill>
                  <a:schemeClr val="tx1"/>
                </a:solidFill>
                <a:latin typeface="Arial" pitchFamily="34" charset="0"/>
              </a:rPr>
              <a:t>Watch out for the 4 key business imperatives of E-Government:</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Application of Information and Communication Technology and use of electronic delivery channels (e.g. Internet)</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Delivers key and tangible business benefits (e.g. enhances revenues)</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Involves new operational framework (e.g. processes &amp; organization)</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Fosters efficient and effective communication internally and externally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Key elements of e-Governance</a:t>
            </a:r>
          </a:p>
        </p:txBody>
      </p:sp>
      <p:sp>
        <p:nvSpPr>
          <p:cNvPr id="4099" name="Content Placeholder 2"/>
          <p:cNvSpPr>
            <a:spLocks noGrp="1"/>
          </p:cNvSpPr>
          <p:nvPr>
            <p:ph idx="1"/>
          </p:nvPr>
        </p:nvSpPr>
        <p:spPr>
          <a:xfrm>
            <a:off x="457200" y="1727200"/>
            <a:ext cx="12573000" cy="5994400"/>
          </a:xfrm>
        </p:spPr>
        <p:txBody>
          <a:bodyPr vert="horz" lIns="0" tIns="0" rIns="0" bIns="0" rtlCol="0">
            <a:noAutofit/>
          </a:bodyPr>
          <a:lstStyle/>
          <a:p>
            <a:pPr marL="498904" indent="-498904">
              <a:lnSpc>
                <a:spcPct val="114000"/>
              </a:lnSpc>
              <a:spcBef>
                <a:spcPts val="1714"/>
              </a:spcBef>
              <a:spcAft>
                <a:spcPts val="1714"/>
              </a:spcAft>
              <a:defRPr/>
            </a:pPr>
            <a:r>
              <a:rPr lang="en-US" sz="2600" dirty="0" smtClean="0">
                <a:solidFill>
                  <a:schemeClr val="tx1"/>
                </a:solidFill>
                <a:latin typeface="Arial" pitchFamily="34" charset="0"/>
              </a:rPr>
              <a:t>Watch out for the 4 key business imperatives of E-Government:</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Application of Information and Communication Technology and use of electronic delivery channels (e.g. Internet)</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Delivers key and tangible business benefits (e.g. enhances revenues)</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Involves new operational framework (e.g. processes &amp; organization)</a:t>
            </a:r>
          </a:p>
          <a:p>
            <a:pPr marL="498904" indent="-498904">
              <a:lnSpc>
                <a:spcPct val="114000"/>
              </a:lnSpc>
              <a:spcBef>
                <a:spcPts val="1714"/>
              </a:spcBef>
              <a:spcAft>
                <a:spcPts val="1714"/>
              </a:spcAft>
              <a:buFont typeface="Arial" pitchFamily="34" charset="0"/>
              <a:buChar char="•"/>
              <a:defRPr/>
            </a:pPr>
            <a:r>
              <a:rPr lang="en-US" sz="2600" dirty="0" smtClean="0">
                <a:solidFill>
                  <a:schemeClr val="tx1"/>
                </a:solidFill>
                <a:latin typeface="Arial" pitchFamily="34" charset="0"/>
              </a:rPr>
              <a:t>Fosters efficient and effective communication internally and externally</a:t>
            </a:r>
          </a:p>
        </p:txBody>
      </p:sp>
      <p:sp>
        <p:nvSpPr>
          <p:cNvPr id="8" name="Rounded Rectangular Callout 7"/>
          <p:cNvSpPr/>
          <p:nvPr/>
        </p:nvSpPr>
        <p:spPr>
          <a:xfrm>
            <a:off x="5257800" y="6502400"/>
            <a:ext cx="5829300" cy="2032000"/>
          </a:xfrm>
          <a:prstGeom prst="wedgeRoundRectCallout">
            <a:avLst>
              <a:gd name="adj1" fmla="val -36446"/>
              <a:gd name="adj2" fmla="val -906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err="1" smtClean="0"/>
              <a:t>e-Governance</a:t>
            </a:r>
            <a:r>
              <a:rPr lang="en-GB" dirty="0" smtClean="0"/>
              <a:t> is not about the tool (Technology), but about the good governance made possible by using these tools effectively…</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pPr algn="l"/>
            <a:r>
              <a:rPr lang="en-US" sz="4000" dirty="0" err="1" smtClean="0">
                <a:solidFill>
                  <a:schemeClr val="tx1"/>
                </a:solidFill>
              </a:rPr>
              <a:t>e-Governance</a:t>
            </a:r>
            <a:r>
              <a:rPr lang="en-US" sz="4000" dirty="0" smtClean="0">
                <a:solidFill>
                  <a:schemeClr val="tx1"/>
                </a:solidFill>
              </a:rPr>
              <a:t> in government service delivery</a:t>
            </a:r>
          </a:p>
        </p:txBody>
      </p:sp>
      <p:sp>
        <p:nvSpPr>
          <p:cNvPr id="11" name="Rectangle 3"/>
          <p:cNvSpPr>
            <a:spLocks noChangeArrowheads="1"/>
          </p:cNvSpPr>
          <p:nvPr/>
        </p:nvSpPr>
        <p:spPr bwMode="auto">
          <a:xfrm>
            <a:off x="26195" y="3729567"/>
            <a:ext cx="3176588" cy="778228"/>
          </a:xfrm>
          <a:prstGeom prst="rect">
            <a:avLst/>
          </a:prstGeom>
          <a:solidFill>
            <a:schemeClr val="tx1"/>
          </a:solidFill>
          <a:ln w="9525">
            <a:noFill/>
            <a:miter lim="800000"/>
            <a:headEnd/>
            <a:tailEnd/>
          </a:ln>
        </p:spPr>
        <p:txBody>
          <a:bodyPr lIns="130622" tIns="65311" rIns="130622" bIns="65311" anchor="ctr">
            <a:spAutoFit/>
          </a:bodyPr>
          <a:lstStyle/>
          <a:p>
            <a:pPr eaLnBrk="0" hangingPunct="0">
              <a:buSzPct val="90000"/>
            </a:pPr>
            <a:r>
              <a:rPr lang="en-US" sz="2100" dirty="0" smtClean="0">
                <a:solidFill>
                  <a:schemeClr val="bg1"/>
                </a:solidFill>
                <a:latin typeface="Arial" pitchFamily="34" charset="0"/>
                <a:cs typeface="Arial" pitchFamily="34" charset="0"/>
              </a:rPr>
              <a:t>Government Ministries &amp; departments</a:t>
            </a:r>
            <a:endParaRPr lang="en-US" sz="2100" dirty="0">
              <a:solidFill>
                <a:schemeClr val="bg1"/>
              </a:solidFill>
              <a:latin typeface="Arial" pitchFamily="34" charset="0"/>
              <a:cs typeface="Arial" pitchFamily="34" charset="0"/>
            </a:endParaRPr>
          </a:p>
        </p:txBody>
      </p:sp>
      <p:pic>
        <p:nvPicPr>
          <p:cNvPr id="12" name="Picture 4"/>
          <p:cNvPicPr>
            <a:picLocks noChangeAspect="1" noChangeArrowheads="1"/>
          </p:cNvPicPr>
          <p:nvPr/>
        </p:nvPicPr>
        <p:blipFill>
          <a:blip r:embed="rId3" cstate="print"/>
          <a:srcRect/>
          <a:stretch>
            <a:fillRect/>
          </a:stretch>
        </p:blipFill>
        <p:spPr bwMode="auto">
          <a:xfrm>
            <a:off x="7081838" y="4887385"/>
            <a:ext cx="6343650" cy="3879849"/>
          </a:xfrm>
          <a:prstGeom prst="rect">
            <a:avLst/>
          </a:prstGeom>
          <a:noFill/>
          <a:ln w="9525">
            <a:noFill/>
            <a:miter lim="800000"/>
            <a:headEnd/>
            <a:tailEnd/>
          </a:ln>
        </p:spPr>
      </p:pic>
      <p:pic>
        <p:nvPicPr>
          <p:cNvPr id="13" name="Picture 5"/>
          <p:cNvPicPr>
            <a:picLocks noChangeAspect="1" noChangeArrowheads="1"/>
          </p:cNvPicPr>
          <p:nvPr/>
        </p:nvPicPr>
        <p:blipFill>
          <a:blip r:embed="rId4" cstate="print"/>
          <a:srcRect/>
          <a:stretch>
            <a:fillRect/>
          </a:stretch>
        </p:blipFill>
        <p:spPr bwMode="auto">
          <a:xfrm>
            <a:off x="7536657" y="1361018"/>
            <a:ext cx="5464968" cy="3136900"/>
          </a:xfrm>
          <a:prstGeom prst="rect">
            <a:avLst/>
          </a:prstGeom>
          <a:noFill/>
          <a:ln w="9525">
            <a:noFill/>
            <a:miter lim="800000"/>
            <a:headEnd/>
            <a:tailEnd/>
          </a:ln>
        </p:spPr>
      </p:pic>
      <p:sp>
        <p:nvSpPr>
          <p:cNvPr id="14" name="Rectangle 6"/>
          <p:cNvSpPr>
            <a:spLocks noChangeArrowheads="1"/>
          </p:cNvSpPr>
          <p:nvPr/>
        </p:nvSpPr>
        <p:spPr bwMode="auto">
          <a:xfrm>
            <a:off x="26195" y="4567767"/>
            <a:ext cx="3176588" cy="778228"/>
          </a:xfrm>
          <a:prstGeom prst="rect">
            <a:avLst/>
          </a:prstGeom>
          <a:solidFill>
            <a:schemeClr val="tx1"/>
          </a:solidFill>
          <a:ln w="9525">
            <a:noFill/>
            <a:miter lim="800000"/>
            <a:headEnd/>
            <a:tailEnd/>
          </a:ln>
        </p:spPr>
        <p:txBody>
          <a:bodyPr lIns="130622" tIns="65311" rIns="130622" bIns="65311" anchor="ctr">
            <a:spAutoFit/>
          </a:bodyPr>
          <a:lstStyle/>
          <a:p>
            <a:pPr eaLnBrk="0" hangingPunct="0">
              <a:buSzPct val="90000"/>
            </a:pPr>
            <a:r>
              <a:rPr lang="en-US" sz="2100" dirty="0" smtClean="0">
                <a:solidFill>
                  <a:schemeClr val="bg1"/>
                </a:solidFill>
                <a:latin typeface="Arial" pitchFamily="34" charset="0"/>
                <a:cs typeface="Arial" pitchFamily="34" charset="0"/>
              </a:rPr>
              <a:t>Number of government agencies</a:t>
            </a:r>
            <a:endParaRPr lang="en-US" sz="2100" dirty="0">
              <a:solidFill>
                <a:schemeClr val="bg1"/>
              </a:solidFill>
              <a:latin typeface="Arial" pitchFamily="34" charset="0"/>
              <a:cs typeface="Arial" pitchFamily="34" charset="0"/>
            </a:endParaRPr>
          </a:p>
        </p:txBody>
      </p:sp>
      <p:sp>
        <p:nvSpPr>
          <p:cNvPr id="15" name="Rectangle 7"/>
          <p:cNvSpPr>
            <a:spLocks noChangeArrowheads="1"/>
          </p:cNvSpPr>
          <p:nvPr/>
        </p:nvSpPr>
        <p:spPr bwMode="auto">
          <a:xfrm>
            <a:off x="26195" y="5416551"/>
            <a:ext cx="3176588" cy="485841"/>
          </a:xfrm>
          <a:prstGeom prst="rect">
            <a:avLst/>
          </a:prstGeom>
          <a:solidFill>
            <a:schemeClr val="tx1"/>
          </a:solidFill>
          <a:ln w="9525">
            <a:noFill/>
            <a:miter lim="800000"/>
            <a:headEnd/>
            <a:tailEnd/>
          </a:ln>
        </p:spPr>
        <p:txBody>
          <a:bodyPr lIns="130622" tIns="65311" rIns="130622" bIns="65311" anchor="ctr">
            <a:spAutoFit/>
          </a:bodyPr>
          <a:lstStyle/>
          <a:p>
            <a:pPr eaLnBrk="0" hangingPunct="0">
              <a:buSzPct val="90000"/>
            </a:pPr>
            <a:r>
              <a:rPr lang="en-US" sz="2300" dirty="0">
                <a:solidFill>
                  <a:schemeClr val="bg1"/>
                </a:solidFill>
                <a:latin typeface="Arial" pitchFamily="34" charset="0"/>
                <a:cs typeface="Arial" pitchFamily="34" charset="0"/>
              </a:rPr>
              <a:t>State Corporations </a:t>
            </a:r>
          </a:p>
        </p:txBody>
      </p:sp>
      <p:sp>
        <p:nvSpPr>
          <p:cNvPr id="16" name="Freeform 8"/>
          <p:cNvSpPr>
            <a:spLocks/>
          </p:cNvSpPr>
          <p:nvPr/>
        </p:nvSpPr>
        <p:spPr bwMode="auto">
          <a:xfrm>
            <a:off x="3271838" y="1397000"/>
            <a:ext cx="3819525" cy="7382933"/>
          </a:xfrm>
          <a:custGeom>
            <a:avLst/>
            <a:gdLst>
              <a:gd name="T0" fmla="*/ 0 w 1216"/>
              <a:gd name="T1" fmla="*/ 1096 h 3488"/>
              <a:gd name="T2" fmla="*/ 1216 w 1216"/>
              <a:gd name="T3" fmla="*/ 0 h 3488"/>
              <a:gd name="T4" fmla="*/ 1216 w 1216"/>
              <a:gd name="T5" fmla="*/ 3488 h 3488"/>
              <a:gd name="T6" fmla="*/ 8 w 1216"/>
              <a:gd name="T7" fmla="*/ 2120 h 3488"/>
              <a:gd name="T8" fmla="*/ 0 w 1216"/>
              <a:gd name="T9" fmla="*/ 1096 h 3488"/>
              <a:gd name="T10" fmla="*/ 0 60000 65536"/>
              <a:gd name="T11" fmla="*/ 0 60000 65536"/>
              <a:gd name="T12" fmla="*/ 0 60000 65536"/>
              <a:gd name="T13" fmla="*/ 0 60000 65536"/>
              <a:gd name="T14" fmla="*/ 0 60000 65536"/>
              <a:gd name="T15" fmla="*/ 0 w 1216"/>
              <a:gd name="T16" fmla="*/ 0 h 3488"/>
              <a:gd name="T17" fmla="*/ 1216 w 1216"/>
              <a:gd name="T18" fmla="*/ 3488 h 3488"/>
            </a:gdLst>
            <a:ahLst/>
            <a:cxnLst>
              <a:cxn ang="T10">
                <a:pos x="T0" y="T1"/>
              </a:cxn>
              <a:cxn ang="T11">
                <a:pos x="T2" y="T3"/>
              </a:cxn>
              <a:cxn ang="T12">
                <a:pos x="T4" y="T5"/>
              </a:cxn>
              <a:cxn ang="T13">
                <a:pos x="T6" y="T7"/>
              </a:cxn>
              <a:cxn ang="T14">
                <a:pos x="T8" y="T9"/>
              </a:cxn>
            </a:cxnLst>
            <a:rect l="T15" t="T16" r="T17" b="T18"/>
            <a:pathLst>
              <a:path w="1216" h="3488">
                <a:moveTo>
                  <a:pt x="0" y="1096"/>
                </a:moveTo>
                <a:lnTo>
                  <a:pt x="1216" y="0"/>
                </a:lnTo>
                <a:lnTo>
                  <a:pt x="1216" y="3488"/>
                </a:lnTo>
                <a:lnTo>
                  <a:pt x="8" y="2120"/>
                </a:lnTo>
                <a:lnTo>
                  <a:pt x="0" y="1096"/>
                </a:lnTo>
                <a:close/>
              </a:path>
            </a:pathLst>
          </a:custGeom>
          <a:solidFill>
            <a:schemeClr val="bg1">
              <a:lumMod val="85000"/>
            </a:schemeClr>
          </a:solidFill>
          <a:ln w="9525">
            <a:solidFill>
              <a:schemeClr val="tx1"/>
            </a:solidFill>
            <a:round/>
            <a:headEnd/>
            <a:tailEnd/>
          </a:ln>
        </p:spPr>
        <p:txBody>
          <a:bodyPr lIns="130622" tIns="65311" rIns="130622" bIns="65311"/>
          <a:lstStyle/>
          <a:p>
            <a:endParaRPr lang="en-US"/>
          </a:p>
        </p:txBody>
      </p:sp>
      <p:sp>
        <p:nvSpPr>
          <p:cNvPr id="17" name="Text Box 9"/>
          <p:cNvSpPr txBox="1">
            <a:spLocks noChangeArrowheads="1"/>
          </p:cNvSpPr>
          <p:nvPr/>
        </p:nvSpPr>
        <p:spPr bwMode="auto">
          <a:xfrm>
            <a:off x="4167188" y="2992967"/>
            <a:ext cx="3112295" cy="4079132"/>
          </a:xfrm>
          <a:prstGeom prst="rect">
            <a:avLst/>
          </a:prstGeom>
          <a:noFill/>
          <a:ln w="9525">
            <a:noFill/>
            <a:miter lim="800000"/>
            <a:headEnd/>
            <a:tailEnd/>
          </a:ln>
        </p:spPr>
        <p:txBody>
          <a:bodyPr lIns="130622" tIns="65311" rIns="130622" bIns="65311">
            <a:spAutoFit/>
          </a:bodyPr>
          <a:lstStyle/>
          <a:p>
            <a:pPr marL="337895" indent="-337895">
              <a:spcBef>
                <a:spcPct val="30000"/>
              </a:spcBef>
              <a:buFont typeface="Wingdings" pitchFamily="2" charset="2"/>
              <a:buChar char="§"/>
            </a:pPr>
            <a:r>
              <a:rPr lang="en-US" sz="1900" dirty="0">
                <a:latin typeface="Arial" pitchFamily="34" charset="0"/>
                <a:cs typeface="Arial" pitchFamily="34" charset="0"/>
              </a:rPr>
              <a:t>Hundreds of services</a:t>
            </a:r>
          </a:p>
          <a:p>
            <a:pPr marL="337895" indent="-337895">
              <a:spcBef>
                <a:spcPct val="30000"/>
              </a:spcBef>
              <a:buFont typeface="Wingdings" pitchFamily="2" charset="2"/>
              <a:buChar char="§"/>
            </a:pPr>
            <a:r>
              <a:rPr lang="en-US" sz="1900" dirty="0">
                <a:latin typeface="Arial" pitchFamily="34" charset="0"/>
                <a:cs typeface="Arial" pitchFamily="34" charset="0"/>
              </a:rPr>
              <a:t>One-to-one &amp; silo based interactions</a:t>
            </a:r>
          </a:p>
          <a:p>
            <a:pPr marL="337895" indent="-337895">
              <a:spcBef>
                <a:spcPct val="30000"/>
              </a:spcBef>
              <a:buFont typeface="Wingdings" pitchFamily="2" charset="2"/>
              <a:buChar char="§"/>
            </a:pPr>
            <a:r>
              <a:rPr lang="en-US" sz="1900" dirty="0">
                <a:latin typeface="Arial" pitchFamily="34" charset="0"/>
                <a:cs typeface="Arial" pitchFamily="34" charset="0"/>
              </a:rPr>
              <a:t>Lack of integrated view of customer (citizen)</a:t>
            </a:r>
          </a:p>
          <a:p>
            <a:pPr marL="337895" indent="-337895">
              <a:spcBef>
                <a:spcPct val="30000"/>
              </a:spcBef>
              <a:buFont typeface="Wingdings" pitchFamily="2" charset="2"/>
              <a:buChar char="§"/>
            </a:pPr>
            <a:r>
              <a:rPr lang="en-US" sz="1900" dirty="0">
                <a:latin typeface="Arial" pitchFamily="34" charset="0"/>
                <a:cs typeface="Arial" pitchFamily="34" charset="0"/>
              </a:rPr>
              <a:t>Redundancy in information, people, processes &amp; systems</a:t>
            </a:r>
          </a:p>
          <a:p>
            <a:pPr marL="337895" indent="-337895">
              <a:spcBef>
                <a:spcPct val="30000"/>
              </a:spcBef>
              <a:buFont typeface="Wingdings" pitchFamily="2" charset="2"/>
              <a:buChar char="§"/>
            </a:pPr>
            <a:r>
              <a:rPr lang="en-US" sz="1900" dirty="0">
                <a:latin typeface="Arial" pitchFamily="34" charset="0"/>
                <a:cs typeface="Arial" pitchFamily="34" charset="0"/>
              </a:rPr>
              <a:t>Redundant investments</a:t>
            </a:r>
          </a:p>
          <a:p>
            <a:pPr marL="337895" indent="-337895">
              <a:spcBef>
                <a:spcPct val="30000"/>
              </a:spcBef>
              <a:buFont typeface="Wingdings" pitchFamily="2" charset="2"/>
              <a:buChar char="§"/>
            </a:pPr>
            <a:r>
              <a:rPr lang="en-US" sz="1900" dirty="0">
                <a:latin typeface="Arial" pitchFamily="34" charset="0"/>
                <a:cs typeface="Arial" pitchFamily="34" charset="0"/>
              </a:rPr>
              <a:t>Lack of customer centricity….</a:t>
            </a:r>
          </a:p>
        </p:txBody>
      </p:sp>
      <p:sp>
        <p:nvSpPr>
          <p:cNvPr id="19" name="Text Box 11"/>
          <p:cNvSpPr txBox="1">
            <a:spLocks noChangeArrowheads="1"/>
          </p:cNvSpPr>
          <p:nvPr/>
        </p:nvSpPr>
        <p:spPr bwMode="auto">
          <a:xfrm>
            <a:off x="7081838" y="1024467"/>
            <a:ext cx="2463115" cy="393508"/>
          </a:xfrm>
          <a:prstGeom prst="rect">
            <a:avLst/>
          </a:prstGeom>
          <a:noFill/>
          <a:ln w="9525">
            <a:noFill/>
            <a:miter lim="800000"/>
            <a:headEnd/>
            <a:tailEnd/>
          </a:ln>
        </p:spPr>
        <p:txBody>
          <a:bodyPr wrap="none" lIns="130622" tIns="65311" rIns="130622" bIns="65311">
            <a:spAutoFit/>
          </a:bodyPr>
          <a:lstStyle/>
          <a:p>
            <a:r>
              <a:rPr lang="en-US" sz="1700" b="1" i="1" dirty="0" smtClean="0">
                <a:solidFill>
                  <a:schemeClr val="folHlink"/>
                </a:solidFill>
                <a:latin typeface="Arial" pitchFamily="34" charset="0"/>
                <a:cs typeface="Arial" pitchFamily="34" charset="0"/>
              </a:rPr>
              <a:t>Services to Business</a:t>
            </a:r>
            <a:endParaRPr lang="en-US" sz="1700" b="1" i="1" dirty="0">
              <a:solidFill>
                <a:schemeClr val="folHlink"/>
              </a:solidFill>
              <a:latin typeface="Arial" pitchFamily="34" charset="0"/>
              <a:cs typeface="Arial" pitchFamily="34" charset="0"/>
            </a:endParaRPr>
          </a:p>
        </p:txBody>
      </p:sp>
      <p:sp>
        <p:nvSpPr>
          <p:cNvPr id="20" name="Text Box 12"/>
          <p:cNvSpPr txBox="1">
            <a:spLocks noChangeArrowheads="1"/>
          </p:cNvSpPr>
          <p:nvPr/>
        </p:nvSpPr>
        <p:spPr bwMode="auto">
          <a:xfrm>
            <a:off x="7081838" y="4703234"/>
            <a:ext cx="2328463" cy="393508"/>
          </a:xfrm>
          <a:prstGeom prst="rect">
            <a:avLst/>
          </a:prstGeom>
          <a:noFill/>
          <a:ln w="9525">
            <a:noFill/>
            <a:miter lim="800000"/>
            <a:headEnd/>
            <a:tailEnd/>
          </a:ln>
        </p:spPr>
        <p:txBody>
          <a:bodyPr wrap="none" lIns="130622" tIns="65311" rIns="130622" bIns="65311">
            <a:spAutoFit/>
          </a:bodyPr>
          <a:lstStyle/>
          <a:p>
            <a:r>
              <a:rPr lang="en-US" sz="1700" b="1" i="1" dirty="0" smtClean="0">
                <a:solidFill>
                  <a:schemeClr val="folHlink"/>
                </a:solidFill>
                <a:latin typeface="Arial" pitchFamily="34" charset="0"/>
                <a:cs typeface="Arial" pitchFamily="34" charset="0"/>
              </a:rPr>
              <a:t>Services to Citizens</a:t>
            </a:r>
            <a:endParaRPr lang="en-US" sz="1700" b="1" i="1" dirty="0">
              <a:solidFill>
                <a:schemeClr val="folHlink"/>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81457" y="304800"/>
            <a:ext cx="13208400" cy="1094400"/>
          </a:xfrm>
        </p:spPr>
        <p:txBody>
          <a:bodyPr/>
          <a:lstStyle/>
          <a:p>
            <a:pPr algn="l"/>
            <a:r>
              <a:rPr lang="en-US" sz="4000" b="1" dirty="0" smtClean="0">
                <a:solidFill>
                  <a:schemeClr val="tx1"/>
                </a:solidFill>
              </a:rPr>
              <a:t>Government service categories</a:t>
            </a:r>
          </a:p>
        </p:txBody>
      </p:sp>
      <p:sp>
        <p:nvSpPr>
          <p:cNvPr id="18" name="Text Placeholder 17"/>
          <p:cNvSpPr>
            <a:spLocks noGrp="1"/>
          </p:cNvSpPr>
          <p:nvPr>
            <p:ph type="body" sz="quarter" idx="10"/>
          </p:nvPr>
        </p:nvSpPr>
        <p:spPr>
          <a:xfrm>
            <a:off x="228600" y="1320800"/>
            <a:ext cx="13154400" cy="6105083"/>
          </a:xfrm>
        </p:spPr>
        <p:txBody>
          <a:bodyPr/>
          <a:lstStyle/>
          <a:p>
            <a:pPr marL="498904" indent="-498904">
              <a:spcBef>
                <a:spcPts val="1714"/>
              </a:spcBef>
              <a:spcAft>
                <a:spcPts val="1714"/>
              </a:spcAft>
              <a:buFont typeface="Arial" pitchFamily="34" charset="0"/>
              <a:buChar char="•"/>
              <a:defRPr/>
            </a:pPr>
            <a:r>
              <a:rPr lang="en-US" sz="2600" b="1" dirty="0" smtClean="0">
                <a:solidFill>
                  <a:schemeClr val="tx1"/>
                </a:solidFill>
              </a:rPr>
              <a:t>G2C (Government to Citizen)</a:t>
            </a:r>
            <a:r>
              <a:rPr lang="en-US" sz="2600" dirty="0" smtClean="0">
                <a:solidFill>
                  <a:schemeClr val="tx1"/>
                </a:solidFill>
              </a:rPr>
              <a:t>: deals with the relationship between government and citizens. G2C allows citizens to access government information and services instantly, conveniently, from everywhere, by use of multiple channels.</a:t>
            </a:r>
          </a:p>
          <a:p>
            <a:pPr marL="498904" indent="-498904">
              <a:spcBef>
                <a:spcPts val="1714"/>
              </a:spcBef>
              <a:spcAft>
                <a:spcPts val="1714"/>
              </a:spcAft>
              <a:buFont typeface="Arial" pitchFamily="34" charset="0"/>
              <a:buChar char="•"/>
              <a:defRPr/>
            </a:pPr>
            <a:r>
              <a:rPr lang="en-US" sz="2600" b="1" dirty="0" smtClean="0">
                <a:solidFill>
                  <a:schemeClr val="tx1"/>
                </a:solidFill>
              </a:rPr>
              <a:t>G2B (Government to Business)</a:t>
            </a:r>
            <a:r>
              <a:rPr lang="en-US" sz="2600" dirty="0" smtClean="0">
                <a:solidFill>
                  <a:schemeClr val="tx1"/>
                </a:solidFill>
              </a:rPr>
              <a:t>: consists of e-interactions between government and the private sector. The opportunity to conduct online transactions with government reduces red tape and simplifies regulatory processes, therefore helping businesses to become more competitive.</a:t>
            </a:r>
          </a:p>
          <a:p>
            <a:pPr marL="498904" indent="-498904">
              <a:spcBef>
                <a:spcPts val="1714"/>
              </a:spcBef>
              <a:spcAft>
                <a:spcPts val="1714"/>
              </a:spcAft>
              <a:buFont typeface="Arial" pitchFamily="34" charset="0"/>
              <a:buChar char="•"/>
              <a:defRPr/>
            </a:pPr>
            <a:r>
              <a:rPr lang="en-US" sz="2600" b="1" dirty="0" smtClean="0">
                <a:solidFill>
                  <a:schemeClr val="tx1"/>
                </a:solidFill>
              </a:rPr>
              <a:t>G2G (Government to Government)</a:t>
            </a:r>
            <a:r>
              <a:rPr lang="en-US" sz="2600" dirty="0" smtClean="0">
                <a:solidFill>
                  <a:schemeClr val="tx1"/>
                </a:solidFill>
              </a:rPr>
              <a:t>: Governments depend on other levels of government within the state to effectively deliver services and allocate responsibilities. In promoting citizen-centric service, a single access point to government is the ultimate goal, for which cooperation among different governmental departments and agencies is necessary. G2G facilitates the sharing of databases, resources and capabilities, enhancing the efficiency and effectiveness of processes.</a:t>
            </a:r>
          </a:p>
          <a:p>
            <a:pPr marL="498904" indent="-498904">
              <a:spcBef>
                <a:spcPts val="1714"/>
              </a:spcBef>
              <a:spcAft>
                <a:spcPts val="1714"/>
              </a:spcAft>
              <a:buFont typeface="Arial" pitchFamily="34" charset="0"/>
              <a:buChar char="•"/>
              <a:defRPr/>
            </a:pPr>
            <a:r>
              <a:rPr lang="en-US" sz="2600" b="1" dirty="0" smtClean="0">
                <a:solidFill>
                  <a:schemeClr val="tx1"/>
                </a:solidFill>
              </a:rPr>
              <a:t>G2E (Government to Employees) : </a:t>
            </a:r>
            <a:r>
              <a:rPr lang="en-US" sz="2600" dirty="0" smtClean="0">
                <a:solidFill>
                  <a:schemeClr val="tx1"/>
                </a:solidFill>
              </a:rPr>
              <a:t>deals with the relationship between the Government and its employees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pPr algn="l"/>
            <a:r>
              <a:rPr lang="en-US" sz="4000" b="1" dirty="0" smtClean="0">
                <a:solidFill>
                  <a:schemeClr val="tx1"/>
                </a:solidFill>
              </a:rPr>
              <a:t>Examples of G2C Services</a:t>
            </a:r>
          </a:p>
        </p:txBody>
      </p:sp>
      <p:pic>
        <p:nvPicPr>
          <p:cNvPr id="4" name="Picture 3"/>
          <p:cNvPicPr>
            <a:picLocks noChangeAspect="1" noChangeArrowheads="1"/>
          </p:cNvPicPr>
          <p:nvPr/>
        </p:nvPicPr>
        <p:blipFill>
          <a:blip r:embed="rId4" cstate="print"/>
          <a:srcRect l="16667" r="5556"/>
          <a:stretch>
            <a:fillRect/>
          </a:stretch>
        </p:blipFill>
        <p:spPr>
          <a:xfrm>
            <a:off x="2316957" y="3706285"/>
            <a:ext cx="4150518" cy="1663700"/>
          </a:xfrm>
          <a:prstGeom prst="rect">
            <a:avLst/>
          </a:prstGeom>
          <a:noFill/>
        </p:spPr>
      </p:pic>
      <p:pic>
        <p:nvPicPr>
          <p:cNvPr id="5" name="Picture 4"/>
          <p:cNvPicPr>
            <a:picLocks noChangeAspect="1" noChangeArrowheads="1"/>
          </p:cNvPicPr>
          <p:nvPr/>
        </p:nvPicPr>
        <p:blipFill>
          <a:blip r:embed="rId5" cstate="print"/>
          <a:srcRect l="9166" t="44444" r="41667" b="11111"/>
          <a:stretch>
            <a:fillRect/>
          </a:stretch>
        </p:blipFill>
        <p:spPr bwMode="auto">
          <a:xfrm>
            <a:off x="114301" y="1219201"/>
            <a:ext cx="13444538" cy="6584951"/>
          </a:xfrm>
          <a:prstGeom prst="rect">
            <a:avLst/>
          </a:prstGeom>
          <a:noFill/>
          <a:ln w="28575">
            <a:solidFill>
              <a:schemeClr val="tx1"/>
            </a:solidFill>
            <a:prstDash val="sysDot"/>
            <a:miter lim="800000"/>
            <a:headEnd/>
            <a:tailEnd/>
          </a:ln>
        </p:spPr>
      </p:pic>
      <p:graphicFrame>
        <p:nvGraphicFramePr>
          <p:cNvPr id="6" name="Object 5"/>
          <p:cNvGraphicFramePr>
            <a:graphicFrameLocks noChangeAspect="1"/>
          </p:cNvGraphicFramePr>
          <p:nvPr/>
        </p:nvGraphicFramePr>
        <p:xfrm>
          <a:off x="2943225" y="5312833"/>
          <a:ext cx="1507332" cy="975784"/>
        </p:xfrm>
        <a:graphic>
          <a:graphicData uri="http://schemas.openxmlformats.org/presentationml/2006/ole">
            <p:oleObj spid="_x0000_s75826" name="Photo Editor Photo" r:id="rId6" imgW="2704762" imgH="2695951" progId="">
              <p:embed/>
            </p:oleObj>
          </a:graphicData>
        </a:graphic>
      </p:graphicFrame>
      <p:graphicFrame>
        <p:nvGraphicFramePr>
          <p:cNvPr id="7" name="Object 6"/>
          <p:cNvGraphicFramePr>
            <a:graphicFrameLocks noChangeAspect="1"/>
          </p:cNvGraphicFramePr>
          <p:nvPr/>
        </p:nvGraphicFramePr>
        <p:xfrm>
          <a:off x="6553200" y="3098800"/>
          <a:ext cx="1507332" cy="984251"/>
        </p:xfrm>
        <a:graphic>
          <a:graphicData uri="http://schemas.openxmlformats.org/presentationml/2006/ole">
            <p:oleObj spid="_x0000_s75827" name="Photo Editor Photo" r:id="rId7" imgW="2857899" imgH="2142857" progId="">
              <p:embed/>
            </p:oleObj>
          </a:graphicData>
        </a:graphic>
      </p:graphicFrame>
      <p:pic>
        <p:nvPicPr>
          <p:cNvPr id="8" name="Picture 7"/>
          <p:cNvPicPr>
            <a:picLocks noChangeAspect="1" noChangeArrowheads="1"/>
          </p:cNvPicPr>
          <p:nvPr/>
        </p:nvPicPr>
        <p:blipFill>
          <a:blip r:embed="rId4" cstate="print">
            <a:lum bright="-6000" contrast="6000"/>
          </a:blip>
          <a:srcRect l="24010" t="3548" r="10722" b="3548"/>
          <a:stretch>
            <a:fillRect/>
          </a:stretch>
        </p:blipFill>
        <p:spPr>
          <a:xfrm>
            <a:off x="4257675" y="3680884"/>
            <a:ext cx="1526382" cy="1013883"/>
          </a:xfrm>
          <a:prstGeom prst="rect">
            <a:avLst/>
          </a:prstGeom>
          <a:noFill/>
        </p:spPr>
      </p:pic>
      <p:graphicFrame>
        <p:nvGraphicFramePr>
          <p:cNvPr id="9" name="Object 8"/>
          <p:cNvGraphicFramePr>
            <a:graphicFrameLocks noChangeAspect="1"/>
          </p:cNvGraphicFramePr>
          <p:nvPr/>
        </p:nvGraphicFramePr>
        <p:xfrm>
          <a:off x="8586788" y="3183467"/>
          <a:ext cx="1809750" cy="1263651"/>
        </p:xfrm>
        <a:graphic>
          <a:graphicData uri="http://schemas.openxmlformats.org/presentationml/2006/ole">
            <p:oleObj spid="_x0000_s75828" name="Photo Editor Photo" r:id="rId8" imgW="1333333" imgH="790476" progId="">
              <p:embed/>
            </p:oleObj>
          </a:graphicData>
        </a:graphic>
      </p:graphicFrame>
      <p:graphicFrame>
        <p:nvGraphicFramePr>
          <p:cNvPr id="10" name="Object 9"/>
          <p:cNvGraphicFramePr>
            <a:graphicFrameLocks noChangeAspect="1"/>
          </p:cNvGraphicFramePr>
          <p:nvPr/>
        </p:nvGraphicFramePr>
        <p:xfrm>
          <a:off x="10222708" y="5234517"/>
          <a:ext cx="1747838" cy="1335616"/>
        </p:xfrm>
        <a:graphic>
          <a:graphicData uri="http://schemas.openxmlformats.org/presentationml/2006/ole">
            <p:oleObj spid="_x0000_s75829" name="Photo Editor Photo" r:id="rId9" imgW="1057423" imgH="1000000" progId="">
              <p:embed/>
            </p:oleObj>
          </a:graphicData>
        </a:graphic>
      </p:graphicFrame>
      <p:sp>
        <p:nvSpPr>
          <p:cNvPr id="11" name="Text Box 10"/>
          <p:cNvSpPr txBox="1">
            <a:spLocks noChangeArrowheads="1"/>
          </p:cNvSpPr>
          <p:nvPr/>
        </p:nvSpPr>
        <p:spPr bwMode="auto">
          <a:xfrm>
            <a:off x="3795713" y="5513918"/>
            <a:ext cx="2038320" cy="65511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Birth Certificate</a:t>
            </a:r>
          </a:p>
          <a:p>
            <a:pPr eaLnBrk="0" hangingPunct="0">
              <a:buFontTx/>
              <a:buChar char="•"/>
            </a:pPr>
            <a:r>
              <a:rPr lang="en-US" sz="1700" b="1" dirty="0">
                <a:solidFill>
                  <a:schemeClr val="bg1"/>
                </a:solidFill>
                <a:latin typeface="Thoma"/>
              </a:rPr>
              <a:t> Health Care</a:t>
            </a:r>
          </a:p>
        </p:txBody>
      </p:sp>
      <p:sp>
        <p:nvSpPr>
          <p:cNvPr id="12" name="Text Box 11"/>
          <p:cNvSpPr txBox="1">
            <a:spLocks noChangeArrowheads="1"/>
          </p:cNvSpPr>
          <p:nvPr/>
        </p:nvSpPr>
        <p:spPr bwMode="auto">
          <a:xfrm>
            <a:off x="366713" y="3352800"/>
            <a:ext cx="2549677" cy="117833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School Admission</a:t>
            </a:r>
          </a:p>
          <a:p>
            <a:pPr eaLnBrk="0" hangingPunct="0">
              <a:buFontTx/>
              <a:buChar char="•"/>
            </a:pPr>
            <a:r>
              <a:rPr lang="en-US" sz="1700" b="1" dirty="0">
                <a:solidFill>
                  <a:schemeClr val="bg1"/>
                </a:solidFill>
                <a:latin typeface="Thoma"/>
              </a:rPr>
              <a:t> Scholarships</a:t>
            </a:r>
          </a:p>
          <a:p>
            <a:pPr eaLnBrk="0" hangingPunct="0">
              <a:buFontTx/>
              <a:buChar char="•"/>
            </a:pPr>
            <a:r>
              <a:rPr lang="en-US" sz="1700" b="1" dirty="0">
                <a:solidFill>
                  <a:schemeClr val="bg1"/>
                </a:solidFill>
                <a:latin typeface="Thoma"/>
              </a:rPr>
              <a:t> e-Learning</a:t>
            </a:r>
          </a:p>
          <a:p>
            <a:pPr eaLnBrk="0" hangingPunct="0">
              <a:buFontTx/>
              <a:buChar char="•"/>
            </a:pPr>
            <a:r>
              <a:rPr lang="en-US" sz="1700" b="1" dirty="0">
                <a:solidFill>
                  <a:schemeClr val="bg1"/>
                </a:solidFill>
                <a:latin typeface="Thoma"/>
              </a:rPr>
              <a:t> Examination Results</a:t>
            </a:r>
          </a:p>
        </p:txBody>
      </p:sp>
      <p:sp>
        <p:nvSpPr>
          <p:cNvPr id="13" name="Text Box 12"/>
          <p:cNvSpPr txBox="1">
            <a:spLocks noChangeArrowheads="1"/>
          </p:cNvSpPr>
          <p:nvPr/>
        </p:nvSpPr>
        <p:spPr bwMode="auto">
          <a:xfrm>
            <a:off x="5372101" y="1352551"/>
            <a:ext cx="2673109" cy="117833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Employment Services</a:t>
            </a:r>
          </a:p>
          <a:p>
            <a:pPr eaLnBrk="0" hangingPunct="0">
              <a:buFontTx/>
              <a:buChar char="•"/>
            </a:pPr>
            <a:r>
              <a:rPr lang="en-US" sz="1700" b="1" dirty="0">
                <a:solidFill>
                  <a:schemeClr val="bg1"/>
                </a:solidFill>
                <a:latin typeface="Thoma"/>
              </a:rPr>
              <a:t> Vehicle Registration</a:t>
            </a:r>
          </a:p>
          <a:p>
            <a:pPr eaLnBrk="0" hangingPunct="0">
              <a:buFontTx/>
              <a:buChar char="•"/>
            </a:pPr>
            <a:r>
              <a:rPr lang="en-US" sz="1700" b="1" dirty="0">
                <a:solidFill>
                  <a:schemeClr val="bg1"/>
                </a:solidFill>
                <a:latin typeface="Thoma"/>
              </a:rPr>
              <a:t> Driver’s License</a:t>
            </a:r>
          </a:p>
          <a:p>
            <a:pPr eaLnBrk="0" hangingPunct="0">
              <a:buFontTx/>
              <a:buChar char="•"/>
            </a:pPr>
            <a:r>
              <a:rPr lang="en-US" sz="1700" b="1" dirty="0">
                <a:solidFill>
                  <a:schemeClr val="bg1"/>
                </a:solidFill>
                <a:latin typeface="Thoma"/>
              </a:rPr>
              <a:t> Passport/Visa</a:t>
            </a:r>
          </a:p>
        </p:txBody>
      </p:sp>
      <p:sp>
        <p:nvSpPr>
          <p:cNvPr id="14" name="Text Box 13"/>
          <p:cNvSpPr txBox="1">
            <a:spLocks noChangeArrowheads="1"/>
          </p:cNvSpPr>
          <p:nvPr/>
        </p:nvSpPr>
        <p:spPr bwMode="auto">
          <a:xfrm>
            <a:off x="10522745" y="2631018"/>
            <a:ext cx="2693948" cy="196316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Agriculture  </a:t>
            </a:r>
          </a:p>
          <a:p>
            <a:pPr eaLnBrk="0" hangingPunct="0">
              <a:buFontTx/>
              <a:buChar char="•"/>
            </a:pPr>
            <a:r>
              <a:rPr lang="en-US" sz="1700" b="1" dirty="0">
                <a:solidFill>
                  <a:schemeClr val="bg1"/>
                </a:solidFill>
                <a:latin typeface="Thoma"/>
              </a:rPr>
              <a:t> Land Record</a:t>
            </a:r>
          </a:p>
          <a:p>
            <a:pPr eaLnBrk="0" hangingPunct="0">
              <a:buFontTx/>
              <a:buChar char="•"/>
            </a:pPr>
            <a:r>
              <a:rPr lang="en-US" sz="1700" b="1" dirty="0">
                <a:solidFill>
                  <a:schemeClr val="bg1"/>
                </a:solidFill>
                <a:latin typeface="Thoma"/>
              </a:rPr>
              <a:t> Property Registration </a:t>
            </a:r>
          </a:p>
          <a:p>
            <a:pPr eaLnBrk="0" hangingPunct="0">
              <a:buFontTx/>
              <a:buChar char="•"/>
            </a:pPr>
            <a:r>
              <a:rPr lang="en-US" sz="1700" b="1" dirty="0">
                <a:solidFill>
                  <a:schemeClr val="bg1"/>
                </a:solidFill>
                <a:latin typeface="Thoma"/>
              </a:rPr>
              <a:t> Marriage Certificates</a:t>
            </a:r>
          </a:p>
          <a:p>
            <a:pPr eaLnBrk="0" hangingPunct="0">
              <a:buFontTx/>
              <a:buChar char="•"/>
            </a:pPr>
            <a:r>
              <a:rPr lang="en-US" sz="1700" b="1" dirty="0">
                <a:solidFill>
                  <a:schemeClr val="bg1"/>
                </a:solidFill>
                <a:latin typeface="Thoma"/>
              </a:rPr>
              <a:t> Taxes   </a:t>
            </a:r>
          </a:p>
          <a:p>
            <a:pPr eaLnBrk="0" hangingPunct="0">
              <a:buFontTx/>
              <a:buChar char="•"/>
            </a:pPr>
            <a:r>
              <a:rPr lang="en-US" sz="1700" b="1" dirty="0">
                <a:solidFill>
                  <a:schemeClr val="bg1"/>
                </a:solidFill>
                <a:latin typeface="Thoma"/>
              </a:rPr>
              <a:t> Utility Services</a:t>
            </a:r>
          </a:p>
          <a:p>
            <a:pPr eaLnBrk="0" hangingPunct="0">
              <a:buFontTx/>
              <a:buChar char="•"/>
            </a:pPr>
            <a:r>
              <a:rPr lang="en-US" sz="1700" b="1" dirty="0">
                <a:solidFill>
                  <a:schemeClr val="bg1"/>
                </a:solidFill>
                <a:latin typeface="Thoma"/>
              </a:rPr>
              <a:t> Municipality Services</a:t>
            </a:r>
          </a:p>
        </p:txBody>
      </p:sp>
      <p:sp>
        <p:nvSpPr>
          <p:cNvPr id="15" name="Text Box 14"/>
          <p:cNvSpPr txBox="1">
            <a:spLocks noChangeArrowheads="1"/>
          </p:cNvSpPr>
          <p:nvPr/>
        </p:nvSpPr>
        <p:spPr bwMode="auto">
          <a:xfrm>
            <a:off x="7534276" y="5359400"/>
            <a:ext cx="2197017" cy="1178338"/>
          </a:xfrm>
          <a:prstGeom prst="rect">
            <a:avLst/>
          </a:prstGeom>
          <a:solidFill>
            <a:srgbClr val="990033"/>
          </a:solidFill>
          <a:ln w="9525">
            <a:solidFill>
              <a:srgbClr val="24486C"/>
            </a:solidFill>
            <a:miter lim="800000"/>
            <a:headEnd/>
            <a:tailEnd/>
          </a:ln>
        </p:spPr>
        <p:txBody>
          <a:bodyPr wrap="none" lIns="130622" tIns="65311" rIns="130622" bIns="65311">
            <a:spAutoFit/>
          </a:bodyPr>
          <a:lstStyle/>
          <a:p>
            <a:pPr eaLnBrk="0" hangingPunct="0">
              <a:buFontTx/>
              <a:buChar char="•"/>
            </a:pPr>
            <a:r>
              <a:rPr lang="en-US" sz="1700" b="1" dirty="0">
                <a:solidFill>
                  <a:schemeClr val="bg1"/>
                </a:solidFill>
                <a:latin typeface="Thoma"/>
              </a:rPr>
              <a:t> Pensions</a:t>
            </a:r>
          </a:p>
          <a:p>
            <a:pPr eaLnBrk="0" hangingPunct="0">
              <a:buFontTx/>
              <a:buChar char="•"/>
            </a:pPr>
            <a:r>
              <a:rPr lang="en-US" sz="1700" b="1" dirty="0">
                <a:solidFill>
                  <a:schemeClr val="bg1"/>
                </a:solidFill>
                <a:latin typeface="Thoma"/>
              </a:rPr>
              <a:t> Insurance</a:t>
            </a:r>
          </a:p>
          <a:p>
            <a:pPr eaLnBrk="0" hangingPunct="0">
              <a:buFontTx/>
              <a:buChar char="•"/>
            </a:pPr>
            <a:r>
              <a:rPr lang="en-US" sz="1700" b="1" dirty="0">
                <a:solidFill>
                  <a:schemeClr val="bg1"/>
                </a:solidFill>
                <a:latin typeface="Thoma"/>
              </a:rPr>
              <a:t> Health Care </a:t>
            </a:r>
          </a:p>
          <a:p>
            <a:pPr eaLnBrk="0" hangingPunct="0">
              <a:buFontTx/>
              <a:buChar char="•"/>
            </a:pPr>
            <a:r>
              <a:rPr lang="en-US" sz="1700" b="1" dirty="0">
                <a:solidFill>
                  <a:schemeClr val="bg1"/>
                </a:solidFill>
                <a:latin typeface="Thoma"/>
              </a:rPr>
              <a:t> Death Certificate </a:t>
            </a:r>
          </a:p>
        </p:txBody>
      </p:sp>
      <p:sp>
        <p:nvSpPr>
          <p:cNvPr id="16" name="AutoShape 15"/>
          <p:cNvSpPr>
            <a:spLocks noChangeArrowheads="1"/>
          </p:cNvSpPr>
          <p:nvPr/>
        </p:nvSpPr>
        <p:spPr bwMode="auto">
          <a:xfrm rot="18946198">
            <a:off x="2257425" y="4413251"/>
            <a:ext cx="1428750" cy="6096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17" name="AutoShape 16"/>
          <p:cNvSpPr>
            <a:spLocks noChangeArrowheads="1"/>
          </p:cNvSpPr>
          <p:nvPr/>
        </p:nvSpPr>
        <p:spPr bwMode="auto">
          <a:xfrm rot="19088430">
            <a:off x="4657725" y="2565400"/>
            <a:ext cx="1428750" cy="6096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18" name="AutoShape 17"/>
          <p:cNvSpPr>
            <a:spLocks noChangeArrowheads="1"/>
          </p:cNvSpPr>
          <p:nvPr/>
        </p:nvSpPr>
        <p:spPr bwMode="auto">
          <a:xfrm rot="2374384">
            <a:off x="7600950" y="2641600"/>
            <a:ext cx="1428750" cy="6096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19" name="AutoShape 18"/>
          <p:cNvSpPr>
            <a:spLocks noChangeArrowheads="1"/>
          </p:cNvSpPr>
          <p:nvPr/>
        </p:nvSpPr>
        <p:spPr bwMode="auto">
          <a:xfrm rot="2708284">
            <a:off x="9966325" y="4432300"/>
            <a:ext cx="1270000" cy="685800"/>
          </a:xfrm>
          <a:prstGeom prst="rightArrow">
            <a:avLst>
              <a:gd name="adj1" fmla="val 50000"/>
              <a:gd name="adj2" fmla="val 52083"/>
            </a:avLst>
          </a:prstGeom>
          <a:solidFill>
            <a:schemeClr val="accent1"/>
          </a:solidFill>
          <a:ln w="9525">
            <a:solidFill>
              <a:schemeClr val="tx1"/>
            </a:solidFill>
            <a:miter lim="800000"/>
            <a:headEnd/>
            <a:tailEnd/>
          </a:ln>
        </p:spPr>
        <p:txBody>
          <a:bodyPr wrap="none" lIns="130622" tIns="65311" rIns="130622" bIns="65311" anchor="ctr"/>
          <a:lstStyle/>
          <a:p>
            <a:endParaRPr lang="en-US"/>
          </a:p>
        </p:txBody>
      </p:sp>
      <p:sp>
        <p:nvSpPr>
          <p:cNvPr id="21" name="TextBox 20"/>
          <p:cNvSpPr txBox="1"/>
          <p:nvPr/>
        </p:nvSpPr>
        <p:spPr>
          <a:xfrm>
            <a:off x="7086600" y="7823200"/>
            <a:ext cx="5715000" cy="532007"/>
          </a:xfrm>
          <a:prstGeom prst="rect">
            <a:avLst/>
          </a:prstGeom>
          <a:noFill/>
        </p:spPr>
        <p:txBody>
          <a:bodyPr wrap="square" lIns="130622" tIns="65311" rIns="130622" bIns="65311" rtlCol="0">
            <a:spAutoFit/>
          </a:bodyPr>
          <a:lstStyle/>
          <a:p>
            <a:pPr algn="r"/>
            <a:r>
              <a:rPr lang="en-GB" dirty="0" smtClean="0">
                <a:solidFill>
                  <a:schemeClr val="tx2"/>
                </a:solidFill>
              </a:rPr>
              <a:t>… from cradle to grave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pPr algn="l"/>
            <a:r>
              <a:rPr lang="en-US" sz="4000" b="1" dirty="0" smtClean="0">
                <a:solidFill>
                  <a:schemeClr val="tx1"/>
                </a:solidFill>
              </a:rPr>
              <a:t>Examples of G2B services</a:t>
            </a:r>
          </a:p>
        </p:txBody>
      </p:sp>
      <p:sp>
        <p:nvSpPr>
          <p:cNvPr id="3" name="Oval 3"/>
          <p:cNvSpPr>
            <a:spLocks noChangeArrowheads="1"/>
          </p:cNvSpPr>
          <p:nvPr/>
        </p:nvSpPr>
        <p:spPr bwMode="ltGray">
          <a:xfrm>
            <a:off x="3452813" y="5344584"/>
            <a:ext cx="8343900" cy="1767416"/>
          </a:xfrm>
          <a:prstGeom prst="ellipse">
            <a:avLst/>
          </a:prstGeom>
          <a:gradFill rotWithShape="1">
            <a:gsLst>
              <a:gs pos="0">
                <a:srgbClr val="292929"/>
              </a:gs>
              <a:gs pos="100000">
                <a:schemeClr val="bg1"/>
              </a:gs>
            </a:gsLst>
            <a:lin ang="2700000" scaled="1"/>
          </a:gradFill>
          <a:ln w="3175">
            <a:noFill/>
            <a:round/>
            <a:headEnd/>
            <a:tailEnd type="none" w="sm" len="sm"/>
          </a:ln>
        </p:spPr>
        <p:txBody>
          <a:bodyPr vert="eaVert" wrap="none" lIns="131529" tIns="65765" rIns="131529" bIns="65765" anchor="ctr"/>
          <a:lstStyle/>
          <a:p>
            <a:endParaRPr lang="en-US"/>
          </a:p>
        </p:txBody>
      </p:sp>
      <p:sp>
        <p:nvSpPr>
          <p:cNvPr id="4" name="Oval 4"/>
          <p:cNvSpPr>
            <a:spLocks noChangeArrowheads="1"/>
          </p:cNvSpPr>
          <p:nvPr/>
        </p:nvSpPr>
        <p:spPr bwMode="gray">
          <a:xfrm rot="20601703">
            <a:off x="2364583" y="2527300"/>
            <a:ext cx="8643938" cy="4021667"/>
          </a:xfrm>
          <a:prstGeom prst="ellipse">
            <a:avLst/>
          </a:prstGeom>
          <a:gradFill rotWithShape="0">
            <a:gsLst>
              <a:gs pos="0">
                <a:srgbClr val="29698D"/>
              </a:gs>
              <a:gs pos="50000">
                <a:srgbClr val="CBDBE3"/>
              </a:gs>
              <a:gs pos="100000">
                <a:srgbClr val="29698D"/>
              </a:gs>
            </a:gsLst>
            <a:lin ang="0" scaled="1"/>
          </a:gradFill>
          <a:ln w="12700">
            <a:noFill/>
            <a:round/>
            <a:headEnd type="none" w="sm" len="sm"/>
            <a:tailEnd type="none" w="sm" len="sm"/>
          </a:ln>
        </p:spPr>
        <p:txBody>
          <a:bodyPr wrap="none" lIns="130622" tIns="65311" rIns="130622" bIns="65311" anchor="ctr"/>
          <a:lstStyle/>
          <a:p>
            <a:endParaRPr lang="en-US"/>
          </a:p>
        </p:txBody>
      </p:sp>
      <p:sp>
        <p:nvSpPr>
          <p:cNvPr id="5" name="Oval 5"/>
          <p:cNvSpPr>
            <a:spLocks noChangeArrowheads="1"/>
          </p:cNvSpPr>
          <p:nvPr/>
        </p:nvSpPr>
        <p:spPr bwMode="gray">
          <a:xfrm rot="20601703">
            <a:off x="2447925" y="2311400"/>
            <a:ext cx="8346282" cy="3896784"/>
          </a:xfrm>
          <a:prstGeom prst="ellipse">
            <a:avLst/>
          </a:prstGeom>
          <a:gradFill rotWithShape="1">
            <a:gsLst>
              <a:gs pos="0">
                <a:srgbClr val="208282"/>
              </a:gs>
              <a:gs pos="100000">
                <a:srgbClr val="33CCCC"/>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6" name="Arc 6"/>
          <p:cNvSpPr>
            <a:spLocks/>
          </p:cNvSpPr>
          <p:nvPr/>
        </p:nvSpPr>
        <p:spPr bwMode="gray">
          <a:xfrm rot="20601703">
            <a:off x="6757988" y="3740151"/>
            <a:ext cx="3979070" cy="1761067"/>
          </a:xfrm>
          <a:custGeom>
            <a:avLst/>
            <a:gdLst>
              <a:gd name="T0" fmla="*/ 2652713 w 19933"/>
              <a:gd name="T1" fmla="*/ 562945 h 19523"/>
              <a:gd name="T2" fmla="*/ 1229939 w 19933"/>
              <a:gd name="T3" fmla="*/ 1320800 h 19523"/>
              <a:gd name="T4" fmla="*/ 0 w 19933"/>
              <a:gd name="T5" fmla="*/ 0 h 19523"/>
              <a:gd name="T6" fmla="*/ 0 60000 65536"/>
              <a:gd name="T7" fmla="*/ 0 60000 65536"/>
              <a:gd name="T8" fmla="*/ 0 60000 65536"/>
              <a:gd name="T9" fmla="*/ 0 w 19933"/>
              <a:gd name="T10" fmla="*/ 0 h 19523"/>
              <a:gd name="T11" fmla="*/ 19933 w 19933"/>
              <a:gd name="T12" fmla="*/ 19523 h 19523"/>
            </a:gdLst>
            <a:ahLst/>
            <a:cxnLst>
              <a:cxn ang="T6">
                <a:pos x="T0" y="T1"/>
              </a:cxn>
              <a:cxn ang="T7">
                <a:pos x="T2" y="T3"/>
              </a:cxn>
              <a:cxn ang="T8">
                <a:pos x="T4" y="T5"/>
              </a:cxn>
            </a:cxnLst>
            <a:rect l="T9" t="T10" r="T11" b="T12"/>
            <a:pathLst>
              <a:path w="19933" h="19523" fill="none" extrusionOk="0">
                <a:moveTo>
                  <a:pt x="19932" y="8320"/>
                </a:moveTo>
                <a:cubicBezTo>
                  <a:pt x="17876" y="13247"/>
                  <a:pt x="14067" y="17238"/>
                  <a:pt x="9241" y="19522"/>
                </a:cubicBezTo>
              </a:path>
              <a:path w="19933" h="19523" stroke="0" extrusionOk="0">
                <a:moveTo>
                  <a:pt x="19932" y="8320"/>
                </a:moveTo>
                <a:cubicBezTo>
                  <a:pt x="17876" y="13247"/>
                  <a:pt x="14067" y="17238"/>
                  <a:pt x="9241" y="19522"/>
                </a:cubicBezTo>
                <a:lnTo>
                  <a:pt x="0" y="0"/>
                </a:lnTo>
                <a:close/>
              </a:path>
            </a:pathLst>
          </a:custGeom>
          <a:solidFill>
            <a:srgbClr val="D9AF13"/>
          </a:solidFill>
          <a:ln w="12700">
            <a:noFill/>
            <a:round/>
            <a:headEnd type="none" w="sm" len="sm"/>
            <a:tailEnd type="none" w="sm" len="sm"/>
          </a:ln>
        </p:spPr>
        <p:txBody>
          <a:bodyPr wrap="none" lIns="130622" tIns="65311" rIns="130622" bIns="65311" anchor="ctr"/>
          <a:lstStyle/>
          <a:p>
            <a:endParaRPr lang="en-US"/>
          </a:p>
        </p:txBody>
      </p:sp>
      <p:sp>
        <p:nvSpPr>
          <p:cNvPr id="7" name="Arc 7"/>
          <p:cNvSpPr>
            <a:spLocks/>
          </p:cNvSpPr>
          <p:nvPr/>
        </p:nvSpPr>
        <p:spPr bwMode="gray">
          <a:xfrm rot="20601703" flipH="1">
            <a:off x="2571750" y="4142317"/>
            <a:ext cx="4314825" cy="2173816"/>
          </a:xfrm>
          <a:custGeom>
            <a:avLst/>
            <a:gdLst>
              <a:gd name="T0" fmla="*/ 2723667 w 21600"/>
              <a:gd name="T1" fmla="*/ 0 h 24439"/>
              <a:gd name="T2" fmla="*/ 1687709 w 21600"/>
              <a:gd name="T3" fmla="*/ 1630362 h 24439"/>
              <a:gd name="T4" fmla="*/ 0 w 21600"/>
              <a:gd name="T5" fmla="*/ 463445 h 24439"/>
              <a:gd name="T6" fmla="*/ 0 60000 65536"/>
              <a:gd name="T7" fmla="*/ 0 60000 65536"/>
              <a:gd name="T8" fmla="*/ 0 60000 65536"/>
              <a:gd name="T9" fmla="*/ 0 w 21600"/>
              <a:gd name="T10" fmla="*/ 0 h 24439"/>
              <a:gd name="T11" fmla="*/ 21600 w 21600"/>
              <a:gd name="T12" fmla="*/ 24439 h 24439"/>
            </a:gdLst>
            <a:ahLst/>
            <a:cxnLst>
              <a:cxn ang="T6">
                <a:pos x="T0" y="T1"/>
              </a:cxn>
              <a:cxn ang="T7">
                <a:pos x="T2" y="T3"/>
              </a:cxn>
              <a:cxn ang="T8">
                <a:pos x="T4" y="T5"/>
              </a:cxn>
            </a:cxnLst>
            <a:rect l="T9" t="T10" r="T11" b="T12"/>
            <a:pathLst>
              <a:path w="21600" h="24439" fill="none" extrusionOk="0">
                <a:moveTo>
                  <a:pt x="20452" y="-1"/>
                </a:moveTo>
                <a:cubicBezTo>
                  <a:pt x="21212" y="2237"/>
                  <a:pt x="21600" y="4584"/>
                  <a:pt x="21600" y="6947"/>
                </a:cubicBezTo>
                <a:cubicBezTo>
                  <a:pt x="21600" y="13871"/>
                  <a:pt x="18280" y="20376"/>
                  <a:pt x="12672" y="24438"/>
                </a:cubicBezTo>
              </a:path>
              <a:path w="21600" h="24439" stroke="0" extrusionOk="0">
                <a:moveTo>
                  <a:pt x="20452" y="-1"/>
                </a:moveTo>
                <a:cubicBezTo>
                  <a:pt x="21212" y="2237"/>
                  <a:pt x="21600" y="4584"/>
                  <a:pt x="21600" y="6947"/>
                </a:cubicBezTo>
                <a:cubicBezTo>
                  <a:pt x="21600" y="13871"/>
                  <a:pt x="18280" y="20376"/>
                  <a:pt x="12672" y="24438"/>
                </a:cubicBezTo>
                <a:lnTo>
                  <a:pt x="0" y="6947"/>
                </a:lnTo>
                <a:close/>
              </a:path>
            </a:pathLst>
          </a:custGeom>
          <a:gradFill rotWithShape="1">
            <a:gsLst>
              <a:gs pos="0">
                <a:srgbClr val="ABD9F2"/>
              </a:gs>
              <a:gs pos="100000">
                <a:srgbClr val="47ABE3"/>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8" name="Arc 8"/>
          <p:cNvSpPr>
            <a:spLocks/>
          </p:cNvSpPr>
          <p:nvPr/>
        </p:nvSpPr>
        <p:spPr bwMode="gray">
          <a:xfrm rot="20601703">
            <a:off x="5286375" y="2053167"/>
            <a:ext cx="4221957" cy="1890184"/>
          </a:xfrm>
          <a:custGeom>
            <a:avLst/>
            <a:gdLst>
              <a:gd name="T0" fmla="*/ 0 w 21397"/>
              <a:gd name="T1" fmla="*/ 36032 h 21600"/>
              <a:gd name="T2" fmla="*/ 2814638 w 21397"/>
              <a:gd name="T3" fmla="*/ 507331 h 21600"/>
              <a:gd name="T4" fmla="*/ 636539 w 21397"/>
              <a:gd name="T5" fmla="*/ 1417638 h 21600"/>
              <a:gd name="T6" fmla="*/ 0 60000 65536"/>
              <a:gd name="T7" fmla="*/ 0 60000 65536"/>
              <a:gd name="T8" fmla="*/ 0 60000 65536"/>
              <a:gd name="T9" fmla="*/ 0 w 21397"/>
              <a:gd name="T10" fmla="*/ 0 h 21600"/>
              <a:gd name="T11" fmla="*/ 21397 w 21397"/>
              <a:gd name="T12" fmla="*/ 21600 h 21600"/>
            </a:gdLst>
            <a:ahLst/>
            <a:cxnLst>
              <a:cxn ang="T6">
                <a:pos x="T0" y="T1"/>
              </a:cxn>
              <a:cxn ang="T7">
                <a:pos x="T2" y="T3"/>
              </a:cxn>
              <a:cxn ang="T8">
                <a:pos x="T4" y="T5"/>
              </a:cxn>
            </a:cxnLst>
            <a:rect l="T9" t="T10" r="T11" b="T12"/>
            <a:pathLst>
              <a:path w="21397" h="21600" fill="none" extrusionOk="0">
                <a:moveTo>
                  <a:pt x="0" y="549"/>
                </a:moveTo>
                <a:cubicBezTo>
                  <a:pt x="1587" y="184"/>
                  <a:pt x="3210" y="-1"/>
                  <a:pt x="4839" y="0"/>
                </a:cubicBezTo>
                <a:cubicBezTo>
                  <a:pt x="11230" y="0"/>
                  <a:pt x="17293" y="2830"/>
                  <a:pt x="21397" y="7729"/>
                </a:cubicBezTo>
              </a:path>
              <a:path w="21397" h="21600" stroke="0" extrusionOk="0">
                <a:moveTo>
                  <a:pt x="0" y="549"/>
                </a:moveTo>
                <a:cubicBezTo>
                  <a:pt x="1587" y="184"/>
                  <a:pt x="3210" y="-1"/>
                  <a:pt x="4839" y="0"/>
                </a:cubicBezTo>
                <a:cubicBezTo>
                  <a:pt x="11230" y="0"/>
                  <a:pt x="17293" y="2830"/>
                  <a:pt x="21397" y="7729"/>
                </a:cubicBezTo>
                <a:lnTo>
                  <a:pt x="4839" y="21600"/>
                </a:lnTo>
                <a:close/>
              </a:path>
            </a:pathLst>
          </a:custGeom>
          <a:gradFill rotWithShape="1">
            <a:gsLst>
              <a:gs pos="0">
                <a:srgbClr val="4F4A73"/>
              </a:gs>
              <a:gs pos="100000">
                <a:srgbClr val="AAA0F8"/>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9" name="Arc 9"/>
          <p:cNvSpPr>
            <a:spLocks/>
          </p:cNvSpPr>
          <p:nvPr/>
        </p:nvSpPr>
        <p:spPr bwMode="gray">
          <a:xfrm rot="20601703" flipH="1">
            <a:off x="2228850" y="2923118"/>
            <a:ext cx="4143375" cy="1841500"/>
          </a:xfrm>
          <a:custGeom>
            <a:avLst/>
            <a:gdLst>
              <a:gd name="T0" fmla="*/ 583617 w 20934"/>
              <a:gd name="T1" fmla="*/ 0 h 21142"/>
              <a:gd name="T2" fmla="*/ 2762250 w 20934"/>
              <a:gd name="T3" fmla="*/ 1033459 h 21142"/>
              <a:gd name="T4" fmla="*/ 0 w 20934"/>
              <a:gd name="T5" fmla="*/ 1381125 h 21142"/>
              <a:gd name="T6" fmla="*/ 0 60000 65536"/>
              <a:gd name="T7" fmla="*/ 0 60000 65536"/>
              <a:gd name="T8" fmla="*/ 0 60000 65536"/>
              <a:gd name="T9" fmla="*/ 0 w 20934"/>
              <a:gd name="T10" fmla="*/ 0 h 21142"/>
              <a:gd name="T11" fmla="*/ 20934 w 20934"/>
              <a:gd name="T12" fmla="*/ 21142 h 21142"/>
            </a:gdLst>
            <a:ahLst/>
            <a:cxnLst>
              <a:cxn ang="T6">
                <a:pos x="T0" y="T1"/>
              </a:cxn>
              <a:cxn ang="T7">
                <a:pos x="T2" y="T3"/>
              </a:cxn>
              <a:cxn ang="T8">
                <a:pos x="T4" y="T5"/>
              </a:cxn>
            </a:cxnLst>
            <a:rect l="T9" t="T10" r="T11" b="T12"/>
            <a:pathLst>
              <a:path w="20934" h="21142" fill="none" extrusionOk="0">
                <a:moveTo>
                  <a:pt x="4423" y="-1"/>
                </a:moveTo>
                <a:cubicBezTo>
                  <a:pt x="12495" y="1688"/>
                  <a:pt x="18902" y="7826"/>
                  <a:pt x="20934" y="15819"/>
                </a:cubicBezTo>
              </a:path>
              <a:path w="20934" h="21142" stroke="0" extrusionOk="0">
                <a:moveTo>
                  <a:pt x="4423" y="-1"/>
                </a:moveTo>
                <a:cubicBezTo>
                  <a:pt x="12495" y="1688"/>
                  <a:pt x="18902" y="7826"/>
                  <a:pt x="20934" y="15819"/>
                </a:cubicBezTo>
                <a:lnTo>
                  <a:pt x="0" y="21142"/>
                </a:lnTo>
                <a:close/>
              </a:path>
            </a:pathLst>
          </a:custGeom>
          <a:gradFill rotWithShape="1">
            <a:gsLst>
              <a:gs pos="0">
                <a:srgbClr val="47ABE3"/>
              </a:gs>
              <a:gs pos="100000">
                <a:srgbClr val="214F69"/>
              </a:gs>
            </a:gsLst>
            <a:lin ang="2700000" scaled="1"/>
          </a:gradFill>
          <a:ln w="12700">
            <a:noFill/>
            <a:round/>
            <a:headEnd type="none" w="sm" len="sm"/>
            <a:tailEnd type="none" w="sm" len="sm"/>
          </a:ln>
        </p:spPr>
        <p:txBody>
          <a:bodyPr wrap="none" lIns="130622" tIns="65311" rIns="130622" bIns="65311" anchor="ctr"/>
          <a:lstStyle/>
          <a:p>
            <a:endParaRPr lang="en-US"/>
          </a:p>
        </p:txBody>
      </p:sp>
      <p:sp>
        <p:nvSpPr>
          <p:cNvPr id="10" name="Freeform 10"/>
          <p:cNvSpPr>
            <a:spLocks/>
          </p:cNvSpPr>
          <p:nvPr/>
        </p:nvSpPr>
        <p:spPr bwMode="gray">
          <a:xfrm rot="20601703">
            <a:off x="7715480" y="4805530"/>
            <a:ext cx="263860" cy="532007"/>
          </a:xfrm>
          <a:custGeom>
            <a:avLst/>
            <a:gdLst>
              <a:gd name="T0" fmla="*/ 480 w 480"/>
              <a:gd name="T1" fmla="*/ 716 h 716"/>
              <a:gd name="T2" fmla="*/ 480 w 480"/>
              <a:gd name="T3" fmla="*/ 604 h 716"/>
              <a:gd name="T4" fmla="*/ 0 w 480"/>
              <a:gd name="T5" fmla="*/ 0 h 716"/>
              <a:gd name="T6" fmla="*/ 0 60000 65536"/>
              <a:gd name="T7" fmla="*/ 0 60000 65536"/>
              <a:gd name="T8" fmla="*/ 0 60000 65536"/>
              <a:gd name="T9" fmla="*/ 0 w 480"/>
              <a:gd name="T10" fmla="*/ 0 h 716"/>
              <a:gd name="T11" fmla="*/ 480 w 480"/>
              <a:gd name="T12" fmla="*/ 716 h 716"/>
            </a:gdLst>
            <a:ahLst/>
            <a:cxnLst>
              <a:cxn ang="T6">
                <a:pos x="T0" y="T1"/>
              </a:cxn>
              <a:cxn ang="T7">
                <a:pos x="T2" y="T3"/>
              </a:cxn>
              <a:cxn ang="T8">
                <a:pos x="T4" y="T5"/>
              </a:cxn>
            </a:cxnLst>
            <a:rect l="T9" t="T10" r="T11" b="T12"/>
            <a:pathLst>
              <a:path w="480" h="716">
                <a:moveTo>
                  <a:pt x="480" y="716"/>
                </a:moveTo>
                <a:lnTo>
                  <a:pt x="480" y="604"/>
                </a:lnTo>
                <a:lnTo>
                  <a:pt x="0" y="0"/>
                </a:lnTo>
              </a:path>
            </a:pathLst>
          </a:custGeom>
          <a:noFill/>
          <a:ln w="6350">
            <a:solidFill>
              <a:srgbClr val="6A93DE"/>
            </a:solidFill>
            <a:round/>
            <a:headEnd/>
            <a:tailEnd/>
          </a:ln>
        </p:spPr>
        <p:txBody>
          <a:bodyPr wrap="none" lIns="130622" tIns="65311" rIns="130622" bIns="65311">
            <a:spAutoFit/>
          </a:bodyPr>
          <a:lstStyle/>
          <a:p>
            <a:endParaRPr lang="en-US"/>
          </a:p>
        </p:txBody>
      </p:sp>
      <p:sp>
        <p:nvSpPr>
          <p:cNvPr id="11" name="Freeform 11"/>
          <p:cNvSpPr>
            <a:spLocks/>
          </p:cNvSpPr>
          <p:nvPr/>
        </p:nvSpPr>
        <p:spPr bwMode="gray">
          <a:xfrm rot="20601703">
            <a:off x="8562015" y="4009664"/>
            <a:ext cx="263860" cy="532007"/>
          </a:xfrm>
          <a:custGeom>
            <a:avLst/>
            <a:gdLst>
              <a:gd name="T0" fmla="*/ 1008 w 1008"/>
              <a:gd name="T1" fmla="*/ 388 h 388"/>
              <a:gd name="T2" fmla="*/ 1000 w 1008"/>
              <a:gd name="T3" fmla="*/ 284 h 388"/>
              <a:gd name="T4" fmla="*/ 0 w 1008"/>
              <a:gd name="T5" fmla="*/ 0 h 388"/>
              <a:gd name="T6" fmla="*/ 0 60000 65536"/>
              <a:gd name="T7" fmla="*/ 0 60000 65536"/>
              <a:gd name="T8" fmla="*/ 0 60000 65536"/>
              <a:gd name="T9" fmla="*/ 0 w 1008"/>
              <a:gd name="T10" fmla="*/ 0 h 388"/>
              <a:gd name="T11" fmla="*/ 1008 w 1008"/>
              <a:gd name="T12" fmla="*/ 388 h 388"/>
            </a:gdLst>
            <a:ahLst/>
            <a:cxnLst>
              <a:cxn ang="T6">
                <a:pos x="T0" y="T1"/>
              </a:cxn>
              <a:cxn ang="T7">
                <a:pos x="T2" y="T3"/>
              </a:cxn>
              <a:cxn ang="T8">
                <a:pos x="T4" y="T5"/>
              </a:cxn>
            </a:cxnLst>
            <a:rect l="T9" t="T10" r="T11" b="T12"/>
            <a:pathLst>
              <a:path w="1008" h="388">
                <a:moveTo>
                  <a:pt x="1008" y="388"/>
                </a:moveTo>
                <a:lnTo>
                  <a:pt x="1000" y="284"/>
                </a:lnTo>
                <a:lnTo>
                  <a:pt x="0" y="0"/>
                </a:lnTo>
              </a:path>
            </a:pathLst>
          </a:custGeom>
          <a:noFill/>
          <a:ln w="6350">
            <a:solidFill>
              <a:schemeClr val="tx1"/>
            </a:solidFill>
            <a:round/>
            <a:headEnd/>
            <a:tailEnd/>
          </a:ln>
        </p:spPr>
        <p:txBody>
          <a:bodyPr wrap="none" lIns="130622" tIns="65311" rIns="130622" bIns="65311">
            <a:spAutoFit/>
          </a:bodyPr>
          <a:lstStyle/>
          <a:p>
            <a:endParaRPr lang="en-US"/>
          </a:p>
        </p:txBody>
      </p:sp>
      <p:grpSp>
        <p:nvGrpSpPr>
          <p:cNvPr id="12" name="Group 12"/>
          <p:cNvGrpSpPr>
            <a:grpSpLocks/>
          </p:cNvGrpSpPr>
          <p:nvPr/>
        </p:nvGrpSpPr>
        <p:grpSpPr bwMode="auto">
          <a:xfrm>
            <a:off x="6324601" y="3778252"/>
            <a:ext cx="4424364" cy="1695450"/>
            <a:chOff x="2694" y="1900"/>
            <a:chExt cx="1858" cy="801"/>
          </a:xfrm>
        </p:grpSpPr>
        <p:sp>
          <p:nvSpPr>
            <p:cNvPr id="13" name="Arc 13"/>
            <p:cNvSpPr>
              <a:spLocks/>
            </p:cNvSpPr>
            <p:nvPr/>
          </p:nvSpPr>
          <p:spPr bwMode="gray">
            <a:xfrm rot="-886887">
              <a:off x="2694" y="1900"/>
              <a:ext cx="1858" cy="801"/>
            </a:xfrm>
            <a:custGeom>
              <a:avLst/>
              <a:gdLst>
                <a:gd name="T0" fmla="*/ 1858 w 19866"/>
                <a:gd name="T1" fmla="*/ 348 h 19523"/>
                <a:gd name="T2" fmla="*/ 864 w 19866"/>
                <a:gd name="T3" fmla="*/ 801 h 19523"/>
                <a:gd name="T4" fmla="*/ 0 w 19866"/>
                <a:gd name="T5" fmla="*/ 0 h 19523"/>
                <a:gd name="T6" fmla="*/ 0 60000 65536"/>
                <a:gd name="T7" fmla="*/ 0 60000 65536"/>
                <a:gd name="T8" fmla="*/ 0 60000 65536"/>
                <a:gd name="T9" fmla="*/ 0 w 19866"/>
                <a:gd name="T10" fmla="*/ 0 h 19523"/>
                <a:gd name="T11" fmla="*/ 19866 w 19866"/>
                <a:gd name="T12" fmla="*/ 19523 h 19523"/>
              </a:gdLst>
              <a:ahLst/>
              <a:cxnLst>
                <a:cxn ang="T6">
                  <a:pos x="T0" y="T1"/>
                </a:cxn>
                <a:cxn ang="T7">
                  <a:pos x="T2" y="T3"/>
                </a:cxn>
                <a:cxn ang="T8">
                  <a:pos x="T4" y="T5"/>
                </a:cxn>
              </a:cxnLst>
              <a:rect l="T9" t="T10" r="T11" b="T12"/>
              <a:pathLst>
                <a:path w="19866" h="19523" fill="none" extrusionOk="0">
                  <a:moveTo>
                    <a:pt x="19866" y="8479"/>
                  </a:moveTo>
                  <a:cubicBezTo>
                    <a:pt x="17793" y="13335"/>
                    <a:pt x="14014" y="17263"/>
                    <a:pt x="9241" y="19522"/>
                  </a:cubicBezTo>
                </a:path>
                <a:path w="19866" h="19523" stroke="0" extrusionOk="0">
                  <a:moveTo>
                    <a:pt x="19866" y="8479"/>
                  </a:moveTo>
                  <a:cubicBezTo>
                    <a:pt x="17793" y="13335"/>
                    <a:pt x="14014" y="17263"/>
                    <a:pt x="9241" y="19522"/>
                  </a:cubicBezTo>
                  <a:lnTo>
                    <a:pt x="0" y="0"/>
                  </a:lnTo>
                  <a:close/>
                </a:path>
              </a:pathLst>
            </a:custGeom>
            <a:solidFill>
              <a:srgbClr val="352973"/>
            </a:solidFill>
            <a:ln w="12700">
              <a:noFill/>
              <a:round/>
              <a:headEnd type="none" w="sm" len="sm"/>
              <a:tailEnd type="none" w="sm" len="sm"/>
            </a:ln>
          </p:spPr>
          <p:txBody>
            <a:bodyPr wrap="none" anchor="ctr"/>
            <a:lstStyle/>
            <a:p>
              <a:endParaRPr lang="en-US"/>
            </a:p>
          </p:txBody>
        </p:sp>
        <p:sp>
          <p:nvSpPr>
            <p:cNvPr id="14" name="Freeform 14"/>
            <p:cNvSpPr>
              <a:spLocks/>
            </p:cNvSpPr>
            <p:nvPr/>
          </p:nvSpPr>
          <p:spPr bwMode="gray">
            <a:xfrm rot="20713113">
              <a:off x="3142" y="2387"/>
              <a:ext cx="78" cy="233"/>
            </a:xfrm>
            <a:custGeom>
              <a:avLst/>
              <a:gdLst>
                <a:gd name="T0" fmla="*/ 480 w 486"/>
                <a:gd name="T1" fmla="*/ 633 h 762"/>
                <a:gd name="T2" fmla="*/ 486 w 486"/>
                <a:gd name="T3" fmla="*/ 762 h 762"/>
                <a:gd name="T4" fmla="*/ 9 w 486"/>
                <a:gd name="T5" fmla="*/ 129 h 762"/>
                <a:gd name="T6" fmla="*/ 0 w 486"/>
                <a:gd name="T7" fmla="*/ 0 h 762"/>
                <a:gd name="T8" fmla="*/ 480 w 486"/>
                <a:gd name="T9" fmla="*/ 633 h 762"/>
                <a:gd name="T10" fmla="*/ 0 60000 65536"/>
                <a:gd name="T11" fmla="*/ 0 60000 65536"/>
                <a:gd name="T12" fmla="*/ 0 60000 65536"/>
                <a:gd name="T13" fmla="*/ 0 60000 65536"/>
                <a:gd name="T14" fmla="*/ 0 60000 65536"/>
                <a:gd name="T15" fmla="*/ 0 w 486"/>
                <a:gd name="T16" fmla="*/ 0 h 762"/>
                <a:gd name="T17" fmla="*/ 486 w 486"/>
                <a:gd name="T18" fmla="*/ 762 h 762"/>
              </a:gdLst>
              <a:ahLst/>
              <a:cxnLst>
                <a:cxn ang="T10">
                  <a:pos x="T0" y="T1"/>
                </a:cxn>
                <a:cxn ang="T11">
                  <a:pos x="T2" y="T3"/>
                </a:cxn>
                <a:cxn ang="T12">
                  <a:pos x="T4" y="T5"/>
                </a:cxn>
                <a:cxn ang="T13">
                  <a:pos x="T6" y="T7"/>
                </a:cxn>
                <a:cxn ang="T14">
                  <a:pos x="T8" y="T9"/>
                </a:cxn>
              </a:cxnLst>
              <a:rect l="T15" t="T16" r="T17" b="T18"/>
              <a:pathLst>
                <a:path w="486" h="762">
                  <a:moveTo>
                    <a:pt x="480" y="633"/>
                  </a:moveTo>
                  <a:lnTo>
                    <a:pt x="486" y="762"/>
                  </a:lnTo>
                  <a:lnTo>
                    <a:pt x="9" y="129"/>
                  </a:lnTo>
                  <a:lnTo>
                    <a:pt x="0" y="0"/>
                  </a:lnTo>
                  <a:lnTo>
                    <a:pt x="480" y="633"/>
                  </a:lnTo>
                  <a:close/>
                </a:path>
              </a:pathLst>
            </a:custGeom>
            <a:gradFill rotWithShape="1">
              <a:gsLst>
                <a:gs pos="0">
                  <a:srgbClr val="6A6198"/>
                </a:gs>
                <a:gs pos="100000">
                  <a:srgbClr val="352973"/>
                </a:gs>
              </a:gsLst>
              <a:lin ang="2700000" scaled="1"/>
            </a:gradFill>
            <a:ln w="9525">
              <a:noFill/>
              <a:round/>
              <a:headEnd/>
              <a:tailEnd/>
            </a:ln>
          </p:spPr>
          <p:txBody>
            <a:bodyPr wrap="none">
              <a:spAutoFit/>
            </a:bodyPr>
            <a:lstStyle/>
            <a:p>
              <a:endParaRPr lang="en-US"/>
            </a:p>
          </p:txBody>
        </p:sp>
        <p:sp>
          <p:nvSpPr>
            <p:cNvPr id="15" name="Freeform 15"/>
            <p:cNvSpPr>
              <a:spLocks/>
            </p:cNvSpPr>
            <p:nvPr/>
          </p:nvSpPr>
          <p:spPr bwMode="gray">
            <a:xfrm rot="20713113">
              <a:off x="4073" y="2317"/>
              <a:ext cx="78" cy="233"/>
            </a:xfrm>
            <a:custGeom>
              <a:avLst/>
              <a:gdLst>
                <a:gd name="T0" fmla="*/ 0 w 556"/>
                <a:gd name="T1" fmla="*/ 342 h 486"/>
                <a:gd name="T2" fmla="*/ 552 w 556"/>
                <a:gd name="T3" fmla="*/ 0 h 486"/>
                <a:gd name="T4" fmla="*/ 556 w 556"/>
                <a:gd name="T5" fmla="*/ 138 h 486"/>
                <a:gd name="T6" fmla="*/ 346 w 556"/>
                <a:gd name="T7" fmla="*/ 338 h 486"/>
                <a:gd name="T8" fmla="*/ 6 w 556"/>
                <a:gd name="T9" fmla="*/ 486 h 486"/>
                <a:gd name="T10" fmla="*/ 0 w 556"/>
                <a:gd name="T11" fmla="*/ 342 h 486"/>
                <a:gd name="T12" fmla="*/ 0 60000 65536"/>
                <a:gd name="T13" fmla="*/ 0 60000 65536"/>
                <a:gd name="T14" fmla="*/ 0 60000 65536"/>
                <a:gd name="T15" fmla="*/ 0 60000 65536"/>
                <a:gd name="T16" fmla="*/ 0 60000 65536"/>
                <a:gd name="T17" fmla="*/ 0 60000 65536"/>
                <a:gd name="T18" fmla="*/ 0 w 556"/>
                <a:gd name="T19" fmla="*/ 0 h 486"/>
                <a:gd name="T20" fmla="*/ 556 w 556"/>
                <a:gd name="T21" fmla="*/ 486 h 486"/>
              </a:gdLst>
              <a:ahLst/>
              <a:cxnLst>
                <a:cxn ang="T12">
                  <a:pos x="T0" y="T1"/>
                </a:cxn>
                <a:cxn ang="T13">
                  <a:pos x="T2" y="T3"/>
                </a:cxn>
                <a:cxn ang="T14">
                  <a:pos x="T4" y="T5"/>
                </a:cxn>
                <a:cxn ang="T15">
                  <a:pos x="T6" y="T7"/>
                </a:cxn>
                <a:cxn ang="T16">
                  <a:pos x="T8" y="T9"/>
                </a:cxn>
                <a:cxn ang="T17">
                  <a:pos x="T10" y="T11"/>
                </a:cxn>
              </a:cxnLst>
              <a:rect l="T18" t="T19" r="T20" b="T21"/>
              <a:pathLst>
                <a:path w="556" h="486">
                  <a:moveTo>
                    <a:pt x="0" y="342"/>
                  </a:moveTo>
                  <a:lnTo>
                    <a:pt x="552" y="0"/>
                  </a:lnTo>
                  <a:lnTo>
                    <a:pt x="556" y="138"/>
                  </a:lnTo>
                  <a:cubicBezTo>
                    <a:pt x="522" y="194"/>
                    <a:pt x="438" y="280"/>
                    <a:pt x="346" y="338"/>
                  </a:cubicBezTo>
                  <a:cubicBezTo>
                    <a:pt x="254" y="396"/>
                    <a:pt x="64" y="485"/>
                    <a:pt x="6" y="486"/>
                  </a:cubicBezTo>
                  <a:cubicBezTo>
                    <a:pt x="8" y="434"/>
                    <a:pt x="1" y="372"/>
                    <a:pt x="0" y="342"/>
                  </a:cubicBezTo>
                  <a:close/>
                </a:path>
              </a:pathLst>
            </a:custGeom>
            <a:solidFill>
              <a:srgbClr val="352973"/>
            </a:solidFill>
            <a:ln w="9525">
              <a:noFill/>
              <a:round/>
              <a:headEnd/>
              <a:tailEnd/>
            </a:ln>
          </p:spPr>
          <p:txBody>
            <a:bodyPr wrap="none">
              <a:spAutoFit/>
            </a:bodyPr>
            <a:lstStyle/>
            <a:p>
              <a:endParaRPr lang="en-US"/>
            </a:p>
          </p:txBody>
        </p:sp>
      </p:grpSp>
      <p:sp>
        <p:nvSpPr>
          <p:cNvPr id="16" name="Oval 16"/>
          <p:cNvSpPr>
            <a:spLocks noChangeArrowheads="1"/>
          </p:cNvSpPr>
          <p:nvPr/>
        </p:nvSpPr>
        <p:spPr bwMode="gray">
          <a:xfrm rot="20601703">
            <a:off x="4641058" y="3263900"/>
            <a:ext cx="4043363" cy="1786467"/>
          </a:xfrm>
          <a:prstGeom prst="ellipse">
            <a:avLst/>
          </a:prstGeom>
          <a:gradFill rotWithShape="0">
            <a:gsLst>
              <a:gs pos="0">
                <a:srgbClr val="000000"/>
              </a:gs>
              <a:gs pos="50000">
                <a:srgbClr val="C1C1C1"/>
              </a:gs>
              <a:gs pos="100000">
                <a:srgbClr val="000000"/>
              </a:gs>
            </a:gsLst>
            <a:lin ang="0" scaled="1"/>
          </a:gradFill>
          <a:ln w="12700">
            <a:noFill/>
            <a:round/>
            <a:headEnd type="none" w="sm" len="sm"/>
            <a:tailEnd type="none" w="sm" len="sm"/>
          </a:ln>
        </p:spPr>
        <p:txBody>
          <a:bodyPr wrap="none" lIns="130622" tIns="65311" rIns="130622" bIns="65311" anchor="ctr"/>
          <a:lstStyle/>
          <a:p>
            <a:endParaRPr lang="en-US"/>
          </a:p>
        </p:txBody>
      </p:sp>
      <p:sp>
        <p:nvSpPr>
          <p:cNvPr id="17" name="Oval 17"/>
          <p:cNvSpPr>
            <a:spLocks noChangeArrowheads="1"/>
          </p:cNvSpPr>
          <p:nvPr/>
        </p:nvSpPr>
        <p:spPr bwMode="gray">
          <a:xfrm rot="20601703">
            <a:off x="4755358" y="3577167"/>
            <a:ext cx="3936206" cy="1464733"/>
          </a:xfrm>
          <a:prstGeom prst="ellipse">
            <a:avLst/>
          </a:prstGeom>
          <a:solidFill>
            <a:schemeClr val="bg1"/>
          </a:solidFill>
          <a:ln w="12700">
            <a:noFill/>
            <a:round/>
            <a:headEnd type="none" w="sm" len="sm"/>
            <a:tailEnd type="none" w="sm" len="sm"/>
          </a:ln>
        </p:spPr>
        <p:txBody>
          <a:bodyPr wrap="none" lIns="130622" tIns="65311" rIns="130622" bIns="65311" anchor="ctr"/>
          <a:lstStyle/>
          <a:p>
            <a:endParaRPr lang="en-US"/>
          </a:p>
        </p:txBody>
      </p:sp>
      <p:sp>
        <p:nvSpPr>
          <p:cNvPr id="18" name="Text Box 18"/>
          <p:cNvSpPr txBox="1">
            <a:spLocks noChangeArrowheads="1"/>
          </p:cNvSpPr>
          <p:nvPr/>
        </p:nvSpPr>
        <p:spPr bwMode="gray">
          <a:xfrm>
            <a:off x="8743950" y="3024718"/>
            <a:ext cx="1172698"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Close</a:t>
            </a:r>
          </a:p>
        </p:txBody>
      </p:sp>
      <p:sp>
        <p:nvSpPr>
          <p:cNvPr id="19" name="Text Box 19"/>
          <p:cNvSpPr txBox="1">
            <a:spLocks noChangeArrowheads="1"/>
          </p:cNvSpPr>
          <p:nvPr/>
        </p:nvSpPr>
        <p:spPr bwMode="gray">
          <a:xfrm>
            <a:off x="6343650" y="2415118"/>
            <a:ext cx="1469253"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Expand</a:t>
            </a:r>
          </a:p>
        </p:txBody>
      </p:sp>
      <p:sp>
        <p:nvSpPr>
          <p:cNvPr id="20" name="Text Box 20"/>
          <p:cNvSpPr txBox="1">
            <a:spLocks noChangeArrowheads="1"/>
          </p:cNvSpPr>
          <p:nvPr/>
        </p:nvSpPr>
        <p:spPr bwMode="gray">
          <a:xfrm>
            <a:off x="3600450" y="3431118"/>
            <a:ext cx="1525359"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Operate</a:t>
            </a:r>
          </a:p>
        </p:txBody>
      </p:sp>
      <p:sp>
        <p:nvSpPr>
          <p:cNvPr id="21" name="Text Box 21"/>
          <p:cNvSpPr txBox="1">
            <a:spLocks noChangeArrowheads="1"/>
          </p:cNvSpPr>
          <p:nvPr/>
        </p:nvSpPr>
        <p:spPr bwMode="gray">
          <a:xfrm>
            <a:off x="3257550" y="5158318"/>
            <a:ext cx="1541389" cy="532007"/>
          </a:xfrm>
          <a:prstGeom prst="rect">
            <a:avLst/>
          </a:prstGeom>
          <a:noFill/>
          <a:ln w="9525">
            <a:noFill/>
            <a:miter lim="800000"/>
            <a:headEnd/>
            <a:tailEnd/>
          </a:ln>
        </p:spPr>
        <p:txBody>
          <a:bodyPr wrap="none" lIns="130622" tIns="65311" rIns="130622" bIns="65311">
            <a:spAutoFit/>
          </a:bodyPr>
          <a:lstStyle/>
          <a:p>
            <a:r>
              <a:rPr lang="en-US" b="1" dirty="0">
                <a:solidFill>
                  <a:srgbClr val="000000"/>
                </a:solidFill>
                <a:latin typeface="Thoma"/>
              </a:rPr>
              <a:t>Start-up</a:t>
            </a:r>
          </a:p>
        </p:txBody>
      </p:sp>
      <p:sp>
        <p:nvSpPr>
          <p:cNvPr id="22" name="Text Box 22"/>
          <p:cNvSpPr txBox="1">
            <a:spLocks noChangeArrowheads="1"/>
          </p:cNvSpPr>
          <p:nvPr/>
        </p:nvSpPr>
        <p:spPr bwMode="gray">
          <a:xfrm>
            <a:off x="5429250" y="5139267"/>
            <a:ext cx="2450292" cy="932117"/>
          </a:xfrm>
          <a:prstGeom prst="rect">
            <a:avLst/>
          </a:prstGeom>
          <a:noFill/>
          <a:ln w="9525">
            <a:noFill/>
            <a:miter lim="800000"/>
            <a:headEnd/>
            <a:tailEnd/>
          </a:ln>
        </p:spPr>
        <p:txBody>
          <a:bodyPr wrap="none" lIns="130622" tIns="65311" rIns="130622" bIns="65311">
            <a:spAutoFit/>
          </a:bodyPr>
          <a:lstStyle/>
          <a:p>
            <a:pPr algn="ctr"/>
            <a:r>
              <a:rPr lang="en-US" b="1" dirty="0">
                <a:solidFill>
                  <a:srgbClr val="000000"/>
                </a:solidFill>
                <a:latin typeface="Thoma"/>
              </a:rPr>
              <a:t>Explore </a:t>
            </a:r>
          </a:p>
          <a:p>
            <a:pPr algn="ctr"/>
            <a:r>
              <a:rPr lang="en-US" b="1" dirty="0">
                <a:solidFill>
                  <a:srgbClr val="000000"/>
                </a:solidFill>
                <a:latin typeface="Thoma"/>
              </a:rPr>
              <a:t>Opportunities</a:t>
            </a:r>
          </a:p>
        </p:txBody>
      </p:sp>
      <p:sp>
        <p:nvSpPr>
          <p:cNvPr id="23" name="AutoShape 23"/>
          <p:cNvSpPr>
            <a:spLocks/>
          </p:cNvSpPr>
          <p:nvPr/>
        </p:nvSpPr>
        <p:spPr bwMode="auto">
          <a:xfrm>
            <a:off x="1064420" y="7010400"/>
            <a:ext cx="2628900" cy="1219200"/>
          </a:xfrm>
          <a:prstGeom prst="borderCallout1">
            <a:avLst>
              <a:gd name="adj1" fmla="val 87500"/>
              <a:gd name="adj2" fmla="val 104347"/>
              <a:gd name="adj3" fmla="val -95833"/>
              <a:gd name="adj4" fmla="val 104347"/>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Approvals</a:t>
            </a:r>
          </a:p>
          <a:p>
            <a:pPr>
              <a:buFontTx/>
              <a:buChar char="•"/>
            </a:pPr>
            <a:r>
              <a:rPr lang="en-US" dirty="0">
                <a:solidFill>
                  <a:schemeClr val="bg1"/>
                </a:solidFill>
                <a:latin typeface="Thoma"/>
              </a:rPr>
              <a:t>Permissions</a:t>
            </a:r>
          </a:p>
          <a:p>
            <a:pPr>
              <a:buFontTx/>
              <a:buChar char="•"/>
            </a:pPr>
            <a:r>
              <a:rPr lang="en-US" dirty="0">
                <a:solidFill>
                  <a:schemeClr val="bg1"/>
                </a:solidFill>
                <a:latin typeface="Thoma"/>
              </a:rPr>
              <a:t>Registrations</a:t>
            </a:r>
          </a:p>
        </p:txBody>
      </p:sp>
      <p:sp>
        <p:nvSpPr>
          <p:cNvPr id="24" name="AutoShape 24"/>
          <p:cNvSpPr>
            <a:spLocks/>
          </p:cNvSpPr>
          <p:nvPr/>
        </p:nvSpPr>
        <p:spPr bwMode="auto">
          <a:xfrm>
            <a:off x="807245" y="1587500"/>
            <a:ext cx="2628900" cy="1676400"/>
          </a:xfrm>
          <a:prstGeom prst="borderCallout1">
            <a:avLst>
              <a:gd name="adj1" fmla="val 9093"/>
              <a:gd name="adj2" fmla="val 104347"/>
              <a:gd name="adj3" fmla="val 92296"/>
              <a:gd name="adj4" fmla="val 146014"/>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Returns</a:t>
            </a:r>
          </a:p>
          <a:p>
            <a:pPr>
              <a:buFontTx/>
              <a:buChar char="•"/>
            </a:pPr>
            <a:r>
              <a:rPr lang="en-US" dirty="0">
                <a:solidFill>
                  <a:schemeClr val="bg1"/>
                </a:solidFill>
                <a:latin typeface="Thoma"/>
              </a:rPr>
              <a:t>Taxes</a:t>
            </a:r>
          </a:p>
          <a:p>
            <a:pPr>
              <a:buFontTx/>
              <a:buChar char="•"/>
            </a:pPr>
            <a:r>
              <a:rPr lang="en-US" dirty="0">
                <a:solidFill>
                  <a:schemeClr val="bg1"/>
                </a:solidFill>
                <a:latin typeface="Thoma"/>
              </a:rPr>
              <a:t>Permits</a:t>
            </a:r>
          </a:p>
          <a:p>
            <a:pPr>
              <a:buFontTx/>
              <a:buChar char="•"/>
            </a:pPr>
            <a:r>
              <a:rPr lang="en-US" dirty="0">
                <a:solidFill>
                  <a:schemeClr val="bg1"/>
                </a:solidFill>
                <a:latin typeface="Thoma"/>
              </a:rPr>
              <a:t>Compliance</a:t>
            </a:r>
          </a:p>
        </p:txBody>
      </p:sp>
      <p:sp>
        <p:nvSpPr>
          <p:cNvPr id="25" name="AutoShape 25"/>
          <p:cNvSpPr>
            <a:spLocks/>
          </p:cNvSpPr>
          <p:nvPr/>
        </p:nvSpPr>
        <p:spPr bwMode="auto">
          <a:xfrm>
            <a:off x="8629650" y="812800"/>
            <a:ext cx="2628900" cy="812800"/>
          </a:xfrm>
          <a:prstGeom prst="borderCallout1">
            <a:avLst>
              <a:gd name="adj1" fmla="val 18750"/>
              <a:gd name="adj2" fmla="val -4347"/>
              <a:gd name="adj3" fmla="val 176824"/>
              <a:gd name="adj4" fmla="val -38495"/>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Approvals</a:t>
            </a:r>
          </a:p>
          <a:p>
            <a:pPr>
              <a:buFontTx/>
              <a:buChar char="•"/>
            </a:pPr>
            <a:r>
              <a:rPr lang="en-US" dirty="0">
                <a:solidFill>
                  <a:schemeClr val="bg1"/>
                </a:solidFill>
                <a:latin typeface="Thoma"/>
              </a:rPr>
              <a:t>Permissions</a:t>
            </a:r>
          </a:p>
        </p:txBody>
      </p:sp>
      <p:sp>
        <p:nvSpPr>
          <p:cNvPr id="26" name="AutoShape 26"/>
          <p:cNvSpPr>
            <a:spLocks/>
          </p:cNvSpPr>
          <p:nvPr/>
        </p:nvSpPr>
        <p:spPr bwMode="auto">
          <a:xfrm>
            <a:off x="7279482" y="7010400"/>
            <a:ext cx="3293268" cy="1219200"/>
          </a:xfrm>
          <a:prstGeom prst="borderCallout1">
            <a:avLst>
              <a:gd name="adj1" fmla="val 87500"/>
              <a:gd name="adj2" fmla="val -3472"/>
              <a:gd name="adj3" fmla="val -98093"/>
              <a:gd name="adj4" fmla="val -3472"/>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Project Profiles</a:t>
            </a:r>
          </a:p>
          <a:p>
            <a:pPr>
              <a:buFontTx/>
              <a:buChar char="•"/>
            </a:pPr>
            <a:r>
              <a:rPr lang="en-US" dirty="0">
                <a:solidFill>
                  <a:schemeClr val="bg1"/>
                </a:solidFill>
                <a:latin typeface="Thoma"/>
              </a:rPr>
              <a:t>Infrastructure</a:t>
            </a:r>
          </a:p>
          <a:p>
            <a:pPr>
              <a:buFontTx/>
              <a:buChar char="•"/>
            </a:pPr>
            <a:r>
              <a:rPr lang="en-US" dirty="0">
                <a:solidFill>
                  <a:schemeClr val="bg1"/>
                </a:solidFill>
                <a:latin typeface="Thoma"/>
              </a:rPr>
              <a:t>State Support</a:t>
            </a:r>
          </a:p>
        </p:txBody>
      </p:sp>
      <p:sp>
        <p:nvSpPr>
          <p:cNvPr id="27" name="AutoShape 27"/>
          <p:cNvSpPr>
            <a:spLocks/>
          </p:cNvSpPr>
          <p:nvPr/>
        </p:nvSpPr>
        <p:spPr bwMode="auto">
          <a:xfrm>
            <a:off x="11144250" y="2438400"/>
            <a:ext cx="2571750" cy="812800"/>
          </a:xfrm>
          <a:prstGeom prst="borderCallout1">
            <a:avLst>
              <a:gd name="adj1" fmla="val 112500"/>
              <a:gd name="adj2" fmla="val 93333"/>
              <a:gd name="adj3" fmla="val 112500"/>
              <a:gd name="adj4" fmla="val -47407"/>
            </a:avLst>
          </a:prstGeom>
          <a:solidFill>
            <a:schemeClr val="accent1"/>
          </a:solidFill>
          <a:ln w="19050">
            <a:solidFill>
              <a:srgbClr val="000000"/>
            </a:solidFill>
            <a:miter lim="800000"/>
            <a:headEnd/>
            <a:tailEnd/>
          </a:ln>
        </p:spPr>
        <p:txBody>
          <a:bodyPr lIns="130622" tIns="65311" rIns="130622" bIns="65311"/>
          <a:lstStyle/>
          <a:p>
            <a:pPr>
              <a:buFontTx/>
              <a:buChar char="•"/>
            </a:pPr>
            <a:r>
              <a:rPr lang="en-US" dirty="0">
                <a:solidFill>
                  <a:schemeClr val="bg1"/>
                </a:solidFill>
                <a:latin typeface="Thoma"/>
              </a:rPr>
              <a:t>Approvals</a:t>
            </a:r>
          </a:p>
          <a:p>
            <a:pPr>
              <a:buFontTx/>
              <a:buChar char="•"/>
            </a:pPr>
            <a:r>
              <a:rPr lang="en-US" dirty="0">
                <a:solidFill>
                  <a:schemeClr val="bg1"/>
                </a:solidFill>
                <a:latin typeface="Thoma"/>
              </a:rPr>
              <a:t>Compliance</a:t>
            </a:r>
          </a:p>
        </p:txBody>
      </p:sp>
      <p:sp>
        <p:nvSpPr>
          <p:cNvPr id="28" name="AutoShape 28"/>
          <p:cNvSpPr>
            <a:spLocks noChangeArrowheads="1"/>
          </p:cNvSpPr>
          <p:nvPr/>
        </p:nvSpPr>
        <p:spPr bwMode="auto">
          <a:xfrm rot="2489741">
            <a:off x="8286750" y="4430184"/>
            <a:ext cx="1028700" cy="812800"/>
          </a:xfrm>
          <a:prstGeom prst="downArrow">
            <a:avLst>
              <a:gd name="adj1" fmla="val 42130"/>
              <a:gd name="adj2" fmla="val 38333"/>
            </a:avLst>
          </a:prstGeom>
          <a:solidFill>
            <a:srgbClr val="33CC33"/>
          </a:solidFill>
          <a:ln w="9525">
            <a:solidFill>
              <a:schemeClr val="tx1"/>
            </a:solidFill>
            <a:miter lim="800000"/>
            <a:headEnd/>
            <a:tailEnd/>
          </a:ln>
        </p:spPr>
        <p:txBody>
          <a:bodyPr vert="eaVert" wrap="none" lIns="130622" tIns="65311" rIns="130622" bIns="65311" anchor="ct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28600" y="304800"/>
            <a:ext cx="13208400" cy="1008000"/>
          </a:xfrm>
        </p:spPr>
        <p:txBody>
          <a:bodyPr/>
          <a:lstStyle/>
          <a:p>
            <a:pPr algn="l"/>
            <a:r>
              <a:rPr lang="en-US" sz="4000" b="1" dirty="0" smtClean="0">
                <a:solidFill>
                  <a:schemeClr val="tx1"/>
                </a:solidFill>
              </a:rPr>
              <a:t>Examples of G2G Services</a:t>
            </a:r>
          </a:p>
        </p:txBody>
      </p:sp>
      <p:pic>
        <p:nvPicPr>
          <p:cNvPr id="20" name="Rectangle 13313"/>
          <p:cNvPicPr>
            <a:picLocks noChangeAspect="1" noChangeArrowheads="1"/>
          </p:cNvPicPr>
          <p:nvPr/>
        </p:nvPicPr>
        <p:blipFill>
          <a:blip r:embed="rId3" cstate="print"/>
          <a:srcRect/>
          <a:stretch>
            <a:fillRect/>
          </a:stretch>
        </p:blipFill>
        <p:spPr bwMode="auto">
          <a:xfrm>
            <a:off x="571500" y="4591049"/>
            <a:ext cx="3543300" cy="2091267"/>
          </a:xfrm>
          <a:prstGeom prst="rect">
            <a:avLst/>
          </a:prstGeom>
          <a:noFill/>
          <a:ln w="9525">
            <a:noFill/>
            <a:miter lim="800000"/>
            <a:headEnd/>
            <a:tailEnd/>
          </a:ln>
        </p:spPr>
      </p:pic>
      <p:pic>
        <p:nvPicPr>
          <p:cNvPr id="22" name="Rectangle 13314"/>
          <p:cNvPicPr>
            <a:picLocks noChangeAspect="1" noChangeArrowheads="1"/>
          </p:cNvPicPr>
          <p:nvPr/>
        </p:nvPicPr>
        <p:blipFill>
          <a:blip r:embed="rId4" cstate="print"/>
          <a:srcRect/>
          <a:stretch>
            <a:fillRect/>
          </a:stretch>
        </p:blipFill>
        <p:spPr bwMode="auto">
          <a:xfrm>
            <a:off x="4914900" y="3761316"/>
            <a:ext cx="3886200" cy="2294467"/>
          </a:xfrm>
          <a:prstGeom prst="rect">
            <a:avLst/>
          </a:prstGeom>
          <a:noFill/>
          <a:ln w="9525">
            <a:noFill/>
            <a:miter lim="800000"/>
            <a:headEnd/>
            <a:tailEnd/>
          </a:ln>
        </p:spPr>
      </p:pic>
      <p:pic>
        <p:nvPicPr>
          <p:cNvPr id="23" name="Rectangle 13315"/>
          <p:cNvPicPr>
            <a:picLocks noChangeAspect="1" noChangeArrowheads="1"/>
          </p:cNvPicPr>
          <p:nvPr/>
        </p:nvPicPr>
        <p:blipFill>
          <a:blip r:embed="rId5" cstate="print"/>
          <a:srcRect/>
          <a:stretch>
            <a:fillRect/>
          </a:stretch>
        </p:blipFill>
        <p:spPr bwMode="auto">
          <a:xfrm>
            <a:off x="9601200" y="2925233"/>
            <a:ext cx="3886200" cy="2969683"/>
          </a:xfrm>
          <a:prstGeom prst="rect">
            <a:avLst/>
          </a:prstGeom>
          <a:noFill/>
          <a:ln w="9525">
            <a:noFill/>
            <a:miter lim="800000"/>
            <a:headEnd/>
            <a:tailEnd/>
          </a:ln>
        </p:spPr>
      </p:pic>
      <p:sp>
        <p:nvSpPr>
          <p:cNvPr id="24" name="TextBox 13316"/>
          <p:cNvSpPr txBox="1">
            <a:spLocks noChangeArrowheads="1"/>
          </p:cNvSpPr>
          <p:nvPr/>
        </p:nvSpPr>
        <p:spPr bwMode="auto">
          <a:xfrm>
            <a:off x="571500" y="2499783"/>
            <a:ext cx="3543300" cy="2255556"/>
          </a:xfrm>
          <a:prstGeom prst="rect">
            <a:avLst/>
          </a:prstGeom>
          <a:solidFill>
            <a:schemeClr val="accent1"/>
          </a:solidFill>
          <a:ln w="9525" algn="ctr">
            <a:solidFill>
              <a:srgbClr val="24486C"/>
            </a:solidFill>
            <a:miter lim="800000"/>
            <a:headEnd/>
            <a:tailEnd/>
          </a:ln>
        </p:spPr>
        <p:txBody>
          <a:bodyPr lIns="130622" tIns="65311" rIns="130622" bIns="65311">
            <a:spAutoFit/>
          </a:bodyPr>
          <a:lstStyle/>
          <a:p>
            <a:pPr eaLnBrk="0" hangingPunct="0"/>
            <a:r>
              <a:rPr lang="en-US" sz="2300" b="1" u="sng" dirty="0">
                <a:solidFill>
                  <a:schemeClr val="bg1"/>
                </a:solidFill>
                <a:latin typeface="Tahoma" pitchFamily="34" charset="0"/>
              </a:rPr>
              <a:t>Human Resources</a:t>
            </a:r>
          </a:p>
          <a:p>
            <a:pPr eaLnBrk="0" hangingPunct="0">
              <a:buFontTx/>
              <a:buChar char="•"/>
            </a:pPr>
            <a:r>
              <a:rPr lang="en-US" sz="2300" dirty="0">
                <a:solidFill>
                  <a:schemeClr val="bg1"/>
                </a:solidFill>
                <a:latin typeface="Tahoma" pitchFamily="34" charset="0"/>
              </a:rPr>
              <a:t> Recruitment</a:t>
            </a:r>
          </a:p>
          <a:p>
            <a:pPr eaLnBrk="0" hangingPunct="0">
              <a:buFontTx/>
              <a:buChar char="•"/>
            </a:pPr>
            <a:r>
              <a:rPr lang="en-US" sz="2300" dirty="0">
                <a:solidFill>
                  <a:schemeClr val="bg1"/>
                </a:solidFill>
                <a:latin typeface="Tahoma" pitchFamily="34" charset="0"/>
              </a:rPr>
              <a:t> Training</a:t>
            </a:r>
          </a:p>
          <a:p>
            <a:pPr eaLnBrk="0" hangingPunct="0">
              <a:buFontTx/>
              <a:buChar char="•"/>
            </a:pPr>
            <a:r>
              <a:rPr lang="en-US" sz="2300" dirty="0">
                <a:solidFill>
                  <a:schemeClr val="bg1"/>
                </a:solidFill>
                <a:latin typeface="Tahoma" pitchFamily="34" charset="0"/>
              </a:rPr>
              <a:t> Establishment</a:t>
            </a:r>
          </a:p>
          <a:p>
            <a:pPr eaLnBrk="0" hangingPunct="0">
              <a:buFontTx/>
              <a:buChar char="•"/>
            </a:pPr>
            <a:r>
              <a:rPr lang="en-US" sz="2300" dirty="0">
                <a:solidFill>
                  <a:schemeClr val="bg1"/>
                </a:solidFill>
                <a:latin typeface="Tahoma" pitchFamily="34" charset="0"/>
              </a:rPr>
              <a:t> e-Learning</a:t>
            </a:r>
          </a:p>
          <a:p>
            <a:pPr eaLnBrk="0" hangingPunct="0"/>
            <a:endParaRPr lang="en-US" sz="2300" dirty="0">
              <a:solidFill>
                <a:schemeClr val="bg1"/>
              </a:solidFill>
              <a:latin typeface="Tahoma" pitchFamily="34" charset="0"/>
            </a:endParaRPr>
          </a:p>
        </p:txBody>
      </p:sp>
      <p:sp>
        <p:nvSpPr>
          <p:cNvPr id="25" name="TextBox 13317"/>
          <p:cNvSpPr txBox="1">
            <a:spLocks noChangeArrowheads="1"/>
          </p:cNvSpPr>
          <p:nvPr/>
        </p:nvSpPr>
        <p:spPr bwMode="auto">
          <a:xfrm>
            <a:off x="4914900" y="1369484"/>
            <a:ext cx="3886200" cy="2609499"/>
          </a:xfrm>
          <a:prstGeom prst="rect">
            <a:avLst/>
          </a:prstGeom>
          <a:solidFill>
            <a:schemeClr val="accent1"/>
          </a:solidFill>
          <a:ln w="9525" algn="ctr">
            <a:solidFill>
              <a:srgbClr val="24486C"/>
            </a:solidFill>
            <a:miter lim="800000"/>
            <a:headEnd/>
            <a:tailEnd/>
          </a:ln>
          <a:effectLst/>
        </p:spPr>
        <p:txBody>
          <a:bodyPr lIns="130622" tIns="65311" rIns="130622" bIns="65311">
            <a:spAutoFit/>
          </a:bodyPr>
          <a:lstStyle/>
          <a:p>
            <a:pPr eaLnBrk="0" hangingPunct="0">
              <a:buFontTx/>
              <a:buChar char="•"/>
            </a:pPr>
            <a:r>
              <a:rPr lang="en-US" sz="2300" dirty="0">
                <a:solidFill>
                  <a:schemeClr val="bg1"/>
                </a:solidFill>
                <a:latin typeface="Tahoma" pitchFamily="34" charset="0"/>
              </a:rPr>
              <a:t>Workplace</a:t>
            </a:r>
          </a:p>
          <a:p>
            <a:pPr eaLnBrk="0" hangingPunct="0">
              <a:buFontTx/>
              <a:buChar char="•"/>
            </a:pPr>
            <a:r>
              <a:rPr lang="en-US" sz="2300" dirty="0">
                <a:solidFill>
                  <a:schemeClr val="bg1"/>
                </a:solidFill>
                <a:latin typeface="Tahoma" pitchFamily="34" charset="0"/>
              </a:rPr>
              <a:t> Workflow Automation</a:t>
            </a:r>
          </a:p>
          <a:p>
            <a:pPr eaLnBrk="0" hangingPunct="0">
              <a:buFontTx/>
              <a:buChar char="•"/>
            </a:pPr>
            <a:r>
              <a:rPr lang="en-US" sz="2300" dirty="0">
                <a:solidFill>
                  <a:schemeClr val="bg1"/>
                </a:solidFill>
                <a:latin typeface="Tahoma" pitchFamily="34" charset="0"/>
              </a:rPr>
              <a:t> Video Conferencing</a:t>
            </a:r>
          </a:p>
          <a:p>
            <a:pPr eaLnBrk="0" hangingPunct="0">
              <a:buFontTx/>
              <a:buChar char="•"/>
            </a:pPr>
            <a:r>
              <a:rPr lang="en-US" sz="2300" dirty="0">
                <a:solidFill>
                  <a:schemeClr val="bg1"/>
                </a:solidFill>
                <a:latin typeface="Tahoma" pitchFamily="34" charset="0"/>
              </a:rPr>
              <a:t> MIS</a:t>
            </a:r>
          </a:p>
          <a:p>
            <a:pPr eaLnBrk="0" hangingPunct="0">
              <a:buFontTx/>
              <a:buChar char="•"/>
            </a:pPr>
            <a:r>
              <a:rPr lang="en-US" sz="2300" dirty="0">
                <a:solidFill>
                  <a:schemeClr val="bg1"/>
                </a:solidFill>
                <a:latin typeface="Tahoma" pitchFamily="34" charset="0"/>
              </a:rPr>
              <a:t> Back-office Support</a:t>
            </a:r>
          </a:p>
          <a:p>
            <a:pPr eaLnBrk="0" hangingPunct="0">
              <a:buFontTx/>
              <a:buChar char="•"/>
            </a:pPr>
            <a:r>
              <a:rPr lang="en-US" sz="2300" dirty="0">
                <a:solidFill>
                  <a:schemeClr val="bg1"/>
                </a:solidFill>
                <a:latin typeface="Tahoma" pitchFamily="34" charset="0"/>
              </a:rPr>
              <a:t> GIS</a:t>
            </a:r>
          </a:p>
          <a:p>
            <a:pPr eaLnBrk="0" hangingPunct="0">
              <a:buFontTx/>
              <a:buChar char="•"/>
            </a:pPr>
            <a:endParaRPr lang="en-US" sz="2300" dirty="0">
              <a:solidFill>
                <a:schemeClr val="bg1"/>
              </a:solidFill>
              <a:latin typeface="Tahoma" pitchFamily="34" charset="0"/>
            </a:endParaRPr>
          </a:p>
        </p:txBody>
      </p:sp>
      <p:sp>
        <p:nvSpPr>
          <p:cNvPr id="26" name="TextBox 13318"/>
          <p:cNvSpPr txBox="1">
            <a:spLocks noChangeArrowheads="1"/>
          </p:cNvSpPr>
          <p:nvPr/>
        </p:nvSpPr>
        <p:spPr bwMode="auto">
          <a:xfrm>
            <a:off x="9601200" y="508001"/>
            <a:ext cx="3886200" cy="2609499"/>
          </a:xfrm>
          <a:prstGeom prst="rect">
            <a:avLst/>
          </a:prstGeom>
          <a:solidFill>
            <a:schemeClr val="accent1"/>
          </a:solidFill>
          <a:ln w="9525" algn="ctr">
            <a:solidFill>
              <a:srgbClr val="24486C"/>
            </a:solidFill>
            <a:miter lim="800000"/>
            <a:headEnd/>
            <a:tailEnd/>
          </a:ln>
          <a:effectLst/>
        </p:spPr>
        <p:txBody>
          <a:bodyPr lIns="130622" tIns="65311" rIns="130622" bIns="65311">
            <a:spAutoFit/>
          </a:bodyPr>
          <a:lstStyle/>
          <a:p>
            <a:pPr eaLnBrk="0" hangingPunct="0">
              <a:buFontTx/>
              <a:buChar char="•"/>
            </a:pPr>
            <a:r>
              <a:rPr lang="en-US" sz="2300" dirty="0">
                <a:solidFill>
                  <a:schemeClr val="bg1"/>
                </a:solidFill>
                <a:latin typeface="Tahoma" pitchFamily="34" charset="0"/>
              </a:rPr>
              <a:t>Productivity</a:t>
            </a:r>
          </a:p>
          <a:p>
            <a:pPr eaLnBrk="0" hangingPunct="0">
              <a:buFontTx/>
              <a:buChar char="•"/>
            </a:pPr>
            <a:r>
              <a:rPr lang="en-US" sz="2300" dirty="0">
                <a:solidFill>
                  <a:schemeClr val="bg1"/>
                </a:solidFill>
                <a:latin typeface="Tahoma" pitchFamily="34" charset="0"/>
              </a:rPr>
              <a:t> Performance Mgt.</a:t>
            </a:r>
          </a:p>
          <a:p>
            <a:pPr eaLnBrk="0" hangingPunct="0">
              <a:buFontTx/>
              <a:buChar char="•"/>
            </a:pPr>
            <a:r>
              <a:rPr lang="en-US" sz="2300" dirty="0">
                <a:solidFill>
                  <a:schemeClr val="bg1"/>
                </a:solidFill>
                <a:latin typeface="Tahoma" pitchFamily="34" charset="0"/>
              </a:rPr>
              <a:t> Budget</a:t>
            </a:r>
          </a:p>
          <a:p>
            <a:pPr eaLnBrk="0" hangingPunct="0">
              <a:buFontTx/>
              <a:buChar char="•"/>
            </a:pPr>
            <a:r>
              <a:rPr lang="en-US" sz="2300" dirty="0">
                <a:solidFill>
                  <a:schemeClr val="bg1"/>
                </a:solidFill>
                <a:latin typeface="Tahoma" pitchFamily="34" charset="0"/>
              </a:rPr>
              <a:t> Treasuries</a:t>
            </a:r>
          </a:p>
          <a:p>
            <a:pPr eaLnBrk="0" hangingPunct="0">
              <a:buFontTx/>
              <a:buChar char="•"/>
            </a:pPr>
            <a:r>
              <a:rPr lang="en-US" sz="2300" dirty="0">
                <a:solidFill>
                  <a:schemeClr val="bg1"/>
                </a:solidFill>
                <a:latin typeface="Tahoma" pitchFamily="34" charset="0"/>
              </a:rPr>
              <a:t> Planning</a:t>
            </a:r>
          </a:p>
          <a:p>
            <a:pPr eaLnBrk="0" hangingPunct="0">
              <a:buFontTx/>
              <a:buChar char="•"/>
            </a:pPr>
            <a:r>
              <a:rPr lang="en-US" sz="2300" dirty="0">
                <a:solidFill>
                  <a:schemeClr val="bg1"/>
                </a:solidFill>
                <a:latin typeface="Tahoma" pitchFamily="34" charset="0"/>
              </a:rPr>
              <a:t> e-Assembly</a:t>
            </a:r>
          </a:p>
          <a:p>
            <a:pPr eaLnBrk="0" hangingPunct="0">
              <a:buFontTx/>
              <a:buChar char="•"/>
            </a:pPr>
            <a:r>
              <a:rPr lang="en-US" sz="2300" dirty="0">
                <a:solidFill>
                  <a:schemeClr val="bg1"/>
                </a:solidFill>
                <a:latin typeface="Tahoma" pitchFamily="34" charset="0"/>
              </a:rPr>
              <a:t> </a:t>
            </a:r>
          </a:p>
        </p:txBody>
      </p:sp>
      <p:sp>
        <p:nvSpPr>
          <p:cNvPr id="27" name="Rectangular Callout 26"/>
          <p:cNvSpPr/>
          <p:nvPr/>
        </p:nvSpPr>
        <p:spPr>
          <a:xfrm>
            <a:off x="6400800" y="6563784"/>
            <a:ext cx="6400800" cy="1462617"/>
          </a:xfrm>
          <a:prstGeom prst="wedgeRectCallout">
            <a:avLst>
              <a:gd name="adj1" fmla="val -32106"/>
              <a:gd name="adj2" fmla="val -72194"/>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smtClean="0"/>
              <a:t>Enhancing internal functions of government is as important a mandate for e-Governance as is G2C and G2B services</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609600"/>
            <a:ext cx="13208400" cy="1008000"/>
          </a:xfrm>
        </p:spPr>
        <p:txBody>
          <a:bodyPr/>
          <a:lstStyle/>
          <a:p>
            <a:r>
              <a:rPr lang="en-US" sz="4000" b="1" dirty="0" smtClean="0">
                <a:solidFill>
                  <a:schemeClr val="tx1"/>
                </a:solidFill>
              </a:rPr>
              <a:t>The four pillars of e-Governance</a:t>
            </a:r>
          </a:p>
        </p:txBody>
      </p:sp>
      <p:sp>
        <p:nvSpPr>
          <p:cNvPr id="4" name="Rectangle 3">
            <a:hlinkClick r:id="rId3" action="ppaction://hlinksldjump"/>
          </p:cNvPr>
          <p:cNvSpPr>
            <a:spLocks noChangeArrowheads="1"/>
          </p:cNvSpPr>
          <p:nvPr/>
        </p:nvSpPr>
        <p:spPr bwMode="auto">
          <a:xfrm rot="16200000">
            <a:off x="7747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5100" b="1" dirty="0">
                <a:solidFill>
                  <a:schemeClr val="bg1"/>
                </a:solidFill>
              </a:rPr>
              <a:t>People</a:t>
            </a:r>
          </a:p>
        </p:txBody>
      </p:sp>
      <p:sp>
        <p:nvSpPr>
          <p:cNvPr id="5" name="Rectangle 4">
            <a:hlinkClick r:id="rId4" action="ppaction://hlinksldjump"/>
          </p:cNvPr>
          <p:cNvSpPr>
            <a:spLocks noChangeArrowheads="1"/>
          </p:cNvSpPr>
          <p:nvPr/>
        </p:nvSpPr>
        <p:spPr bwMode="auto">
          <a:xfrm rot="16200000">
            <a:off x="27178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5100" b="1" dirty="0">
                <a:solidFill>
                  <a:schemeClr val="bg1"/>
                </a:solidFill>
              </a:rPr>
              <a:t>Process</a:t>
            </a:r>
          </a:p>
        </p:txBody>
      </p:sp>
      <p:sp>
        <p:nvSpPr>
          <p:cNvPr id="6" name="Rectangle 5">
            <a:hlinkClick r:id="rId5" action="ppaction://hlinksldjump"/>
          </p:cNvPr>
          <p:cNvSpPr>
            <a:spLocks noChangeArrowheads="1"/>
          </p:cNvSpPr>
          <p:nvPr/>
        </p:nvSpPr>
        <p:spPr bwMode="auto">
          <a:xfrm rot="16200000">
            <a:off x="46609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4600" b="1" dirty="0">
                <a:solidFill>
                  <a:schemeClr val="bg1"/>
                </a:solidFill>
              </a:rPr>
              <a:t>Technology</a:t>
            </a:r>
          </a:p>
        </p:txBody>
      </p:sp>
      <p:sp>
        <p:nvSpPr>
          <p:cNvPr id="7" name="Rectangle 6">
            <a:hlinkClick r:id="rId6" action="ppaction://hlinksldjump"/>
          </p:cNvPr>
          <p:cNvSpPr>
            <a:spLocks noChangeArrowheads="1"/>
          </p:cNvSpPr>
          <p:nvPr/>
        </p:nvSpPr>
        <p:spPr bwMode="auto">
          <a:xfrm rot="16200000">
            <a:off x="6718300" y="4991100"/>
            <a:ext cx="3708400" cy="1143000"/>
          </a:xfrm>
          <a:prstGeom prst="rect">
            <a:avLst/>
          </a:prstGeom>
          <a:gradFill rotWithShape="1">
            <a:gsLst>
              <a:gs pos="0">
                <a:schemeClr val="tx2">
                  <a:gamma/>
                  <a:shade val="46275"/>
                  <a:invGamma/>
                </a:schemeClr>
              </a:gs>
              <a:gs pos="50000">
                <a:schemeClr val="tx2"/>
              </a:gs>
              <a:gs pos="100000">
                <a:schemeClr val="tx2">
                  <a:gamma/>
                  <a:shade val="46275"/>
                  <a:invGamma/>
                </a:schemeClr>
              </a:gs>
            </a:gsLst>
            <a:lin ang="5400000" scaled="1"/>
          </a:gradFill>
          <a:ln w="9525">
            <a:solidFill>
              <a:schemeClr val="tx1"/>
            </a:solidFill>
            <a:miter lim="800000"/>
            <a:headEnd/>
            <a:tailEnd/>
          </a:ln>
          <a:effectLst/>
        </p:spPr>
        <p:txBody>
          <a:bodyPr wrap="none" lIns="130616" tIns="65308" rIns="130616" bIns="65308" anchor="ctr"/>
          <a:lstStyle/>
          <a:p>
            <a:pPr algn="ctr" eaLnBrk="0" hangingPunct="0">
              <a:buSzTx/>
            </a:pPr>
            <a:r>
              <a:rPr lang="en-US" sz="4600" b="1" dirty="0">
                <a:solidFill>
                  <a:schemeClr val="bg1"/>
                </a:solidFill>
              </a:rPr>
              <a:t>Resources</a:t>
            </a:r>
          </a:p>
        </p:txBody>
      </p:sp>
      <p:sp>
        <p:nvSpPr>
          <p:cNvPr id="8" name="AutoShape 7"/>
          <p:cNvSpPr>
            <a:spLocks noChangeArrowheads="1"/>
          </p:cNvSpPr>
          <p:nvPr/>
        </p:nvSpPr>
        <p:spPr bwMode="auto">
          <a:xfrm>
            <a:off x="685800" y="2082800"/>
            <a:ext cx="9486900" cy="1524000"/>
          </a:xfrm>
          <a:prstGeom prst="triangle">
            <a:avLst>
              <a:gd name="adj" fmla="val 50000"/>
            </a:avLst>
          </a:prstGeom>
          <a:solidFill>
            <a:schemeClr val="tx1"/>
          </a:solidFill>
          <a:ln w="9525">
            <a:solidFill>
              <a:schemeClr val="tx1"/>
            </a:solidFill>
            <a:miter lim="800000"/>
            <a:headEnd/>
            <a:tailEnd/>
          </a:ln>
          <a:effectLst/>
        </p:spPr>
        <p:txBody>
          <a:bodyPr wrap="none" lIns="130616" tIns="65308" rIns="130616" bIns="65308" anchor="ctr"/>
          <a:lstStyle/>
          <a:p>
            <a:pPr algn="ctr" eaLnBrk="0" hangingPunct="0">
              <a:buSzTx/>
            </a:pPr>
            <a:r>
              <a:rPr lang="en-US" sz="5100" b="1" dirty="0">
                <a:solidFill>
                  <a:schemeClr val="accent2"/>
                </a:solidFill>
              </a:rPr>
              <a:t>e-Government</a:t>
            </a:r>
          </a:p>
        </p:txBody>
      </p:sp>
      <p:sp>
        <p:nvSpPr>
          <p:cNvPr id="9" name="Rectangle 8"/>
          <p:cNvSpPr>
            <a:spLocks noChangeArrowheads="1"/>
          </p:cNvSpPr>
          <p:nvPr/>
        </p:nvSpPr>
        <p:spPr bwMode="auto">
          <a:xfrm>
            <a:off x="800100" y="7416800"/>
            <a:ext cx="9258300" cy="516467"/>
          </a:xfrm>
          <a:prstGeom prst="rect">
            <a:avLst/>
          </a:prstGeom>
          <a:solidFill>
            <a:schemeClr val="tx2"/>
          </a:solidFill>
          <a:ln w="9525">
            <a:solidFill>
              <a:schemeClr val="tx1"/>
            </a:solidFill>
            <a:miter lim="800000"/>
            <a:headEnd/>
            <a:tailEnd/>
          </a:ln>
          <a:effectLst/>
        </p:spPr>
        <p:txBody>
          <a:bodyPr wrap="none" lIns="130622" tIns="65311" rIns="130622" bIns="65311" anchor="ctr"/>
          <a:lstStyle/>
          <a:p>
            <a:endParaRPr lang="en-GB"/>
          </a:p>
        </p:txBody>
      </p:sp>
      <p:sp>
        <p:nvSpPr>
          <p:cNvPr id="10" name="Rounded Rectangular Callout 9"/>
          <p:cNvSpPr/>
          <p:nvPr/>
        </p:nvSpPr>
        <p:spPr>
          <a:xfrm>
            <a:off x="10058400" y="5080000"/>
            <a:ext cx="3086100" cy="2032000"/>
          </a:xfrm>
          <a:prstGeom prst="wedgeRoundRectCallout">
            <a:avLst>
              <a:gd name="adj1" fmla="val -70280"/>
              <a:gd name="adj2" fmla="val -141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smtClean="0"/>
              <a:t>e-Governance is a holistic initiative in which Technology is only a pillar</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530460" y="249300"/>
            <a:ext cx="13208400" cy="1008000"/>
          </a:xfrm>
        </p:spPr>
        <p:txBody>
          <a:bodyPr/>
          <a:lstStyle/>
          <a:p>
            <a:r>
              <a:rPr lang="en-US" sz="4000" b="1" dirty="0" smtClean="0">
                <a:solidFill>
                  <a:schemeClr val="tx1"/>
                </a:solidFill>
              </a:rPr>
              <a:t>Benefits from e-Governance </a:t>
            </a:r>
          </a:p>
        </p:txBody>
      </p:sp>
      <p:sp>
        <p:nvSpPr>
          <p:cNvPr id="4" name="AutoShape 3"/>
          <p:cNvSpPr>
            <a:spLocks noChangeArrowheads="1"/>
          </p:cNvSpPr>
          <p:nvPr/>
        </p:nvSpPr>
        <p:spPr bwMode="auto">
          <a:xfrm flipV="1">
            <a:off x="10596563" y="4531784"/>
            <a:ext cx="150020" cy="2410883"/>
          </a:xfrm>
          <a:prstGeom prst="roundRect">
            <a:avLst>
              <a:gd name="adj" fmla="val 0"/>
            </a:avLst>
          </a:prstGeom>
          <a:solidFill>
            <a:srgbClr val="333399"/>
          </a:solidFill>
          <a:ln w="9525">
            <a:noFill/>
            <a:round/>
            <a:headEnd/>
            <a:tailEnd/>
          </a:ln>
        </p:spPr>
        <p:txBody>
          <a:bodyPr wrap="none" lIns="130622" tIns="65311" rIns="130622" bIns="65311" anchor="ctr"/>
          <a:lstStyle/>
          <a:p>
            <a:endParaRPr lang="en-US"/>
          </a:p>
        </p:txBody>
      </p:sp>
      <p:pic>
        <p:nvPicPr>
          <p:cNvPr id="5" name="Picture 4"/>
          <p:cNvPicPr>
            <a:picLocks noChangeArrowheads="1"/>
          </p:cNvPicPr>
          <p:nvPr/>
        </p:nvPicPr>
        <p:blipFill>
          <a:blip r:embed="rId3" cstate="print"/>
          <a:srcRect/>
          <a:stretch>
            <a:fillRect/>
          </a:stretch>
        </p:blipFill>
        <p:spPr bwMode="auto">
          <a:xfrm>
            <a:off x="8391525" y="4743451"/>
            <a:ext cx="2221707" cy="2415116"/>
          </a:xfrm>
          <a:prstGeom prst="rect">
            <a:avLst/>
          </a:prstGeom>
          <a:noFill/>
          <a:ln w="9525">
            <a:noFill/>
            <a:miter lim="800000"/>
            <a:headEnd/>
            <a:tailEnd/>
          </a:ln>
        </p:spPr>
      </p:pic>
      <p:sp>
        <p:nvSpPr>
          <p:cNvPr id="6" name="AutoShape 5"/>
          <p:cNvSpPr>
            <a:spLocks noChangeArrowheads="1"/>
          </p:cNvSpPr>
          <p:nvPr/>
        </p:nvSpPr>
        <p:spPr bwMode="auto">
          <a:xfrm flipV="1">
            <a:off x="8455820" y="6648451"/>
            <a:ext cx="3405188" cy="1729316"/>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pic>
        <p:nvPicPr>
          <p:cNvPr id="7" name="Picture 6"/>
          <p:cNvPicPr>
            <a:picLocks noChangeArrowheads="1"/>
          </p:cNvPicPr>
          <p:nvPr/>
        </p:nvPicPr>
        <p:blipFill>
          <a:blip r:embed="rId4" cstate="print"/>
          <a:srcRect/>
          <a:stretch>
            <a:fillRect/>
          </a:stretch>
        </p:blipFill>
        <p:spPr bwMode="auto">
          <a:xfrm>
            <a:off x="2893220" y="4419601"/>
            <a:ext cx="1962150" cy="2393951"/>
          </a:xfrm>
          <a:prstGeom prst="rect">
            <a:avLst/>
          </a:prstGeom>
          <a:noFill/>
          <a:ln w="9525">
            <a:noFill/>
            <a:miter lim="800000"/>
            <a:headEnd/>
            <a:tailEnd/>
          </a:ln>
        </p:spPr>
      </p:pic>
      <p:sp>
        <p:nvSpPr>
          <p:cNvPr id="8" name="AutoShape 7"/>
          <p:cNvSpPr>
            <a:spLocks noChangeArrowheads="1"/>
          </p:cNvSpPr>
          <p:nvPr/>
        </p:nvSpPr>
        <p:spPr bwMode="auto">
          <a:xfrm flipV="1">
            <a:off x="1373983" y="6646334"/>
            <a:ext cx="3402806" cy="1729317"/>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sp>
        <p:nvSpPr>
          <p:cNvPr id="9" name="AutoShape 8"/>
          <p:cNvSpPr>
            <a:spLocks noChangeArrowheads="1"/>
          </p:cNvSpPr>
          <p:nvPr/>
        </p:nvSpPr>
        <p:spPr bwMode="auto">
          <a:xfrm flipV="1">
            <a:off x="1309688" y="1174751"/>
            <a:ext cx="3555207" cy="1830916"/>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0" name="AutoShape 9"/>
          <p:cNvSpPr>
            <a:spLocks noChangeArrowheads="1"/>
          </p:cNvSpPr>
          <p:nvPr/>
        </p:nvSpPr>
        <p:spPr bwMode="auto">
          <a:xfrm flipV="1">
            <a:off x="1309688" y="2995085"/>
            <a:ext cx="3557588" cy="1830916"/>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1" name="AutoShape 10"/>
          <p:cNvSpPr>
            <a:spLocks noChangeArrowheads="1"/>
          </p:cNvSpPr>
          <p:nvPr/>
        </p:nvSpPr>
        <p:spPr bwMode="auto">
          <a:xfrm flipV="1">
            <a:off x="4848225" y="4790018"/>
            <a:ext cx="3555207" cy="1830916"/>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2" name="AutoShape 11"/>
          <p:cNvSpPr>
            <a:spLocks noChangeArrowheads="1"/>
          </p:cNvSpPr>
          <p:nvPr/>
        </p:nvSpPr>
        <p:spPr bwMode="auto">
          <a:xfrm flipV="1">
            <a:off x="4845845" y="2997200"/>
            <a:ext cx="3555206" cy="1830917"/>
          </a:xfrm>
          <a:prstGeom prst="roundRect">
            <a:avLst>
              <a:gd name="adj" fmla="val 0"/>
            </a:avLst>
          </a:prstGeom>
          <a:solidFill>
            <a:srgbClr val="FFFFFF"/>
          </a:solidFill>
          <a:ln w="18743">
            <a:solidFill>
              <a:srgbClr val="000000"/>
            </a:solidFill>
            <a:round/>
            <a:headEnd/>
            <a:tailEnd/>
          </a:ln>
        </p:spPr>
        <p:txBody>
          <a:bodyPr wrap="none" lIns="130622" tIns="65311" rIns="130622" bIns="65311" anchor="ctr"/>
          <a:lstStyle/>
          <a:p>
            <a:endParaRPr lang="en-US"/>
          </a:p>
        </p:txBody>
      </p:sp>
      <p:sp>
        <p:nvSpPr>
          <p:cNvPr id="13" name="AutoShape 12"/>
          <p:cNvSpPr>
            <a:spLocks noChangeArrowheads="1"/>
          </p:cNvSpPr>
          <p:nvPr/>
        </p:nvSpPr>
        <p:spPr bwMode="auto">
          <a:xfrm flipV="1">
            <a:off x="1393033" y="1223433"/>
            <a:ext cx="3405188" cy="1727200"/>
          </a:xfrm>
          <a:prstGeom prst="roundRect">
            <a:avLst>
              <a:gd name="adj" fmla="val 0"/>
            </a:avLst>
          </a:prstGeom>
          <a:solidFill>
            <a:srgbClr val="FFFFFF"/>
          </a:solidFill>
          <a:ln w="9525">
            <a:noFill/>
            <a:round/>
            <a:headEnd/>
            <a:tailEnd/>
          </a:ln>
        </p:spPr>
        <p:txBody>
          <a:bodyPr wrap="none" lIns="130622" tIns="65311" rIns="130622" bIns="65311" anchor="ctr"/>
          <a:lstStyle/>
          <a:p>
            <a:endParaRPr lang="en-US"/>
          </a:p>
        </p:txBody>
      </p:sp>
      <p:sp>
        <p:nvSpPr>
          <p:cNvPr id="14" name="AutoShape 13"/>
          <p:cNvSpPr>
            <a:spLocks noChangeArrowheads="1"/>
          </p:cNvSpPr>
          <p:nvPr/>
        </p:nvSpPr>
        <p:spPr bwMode="auto">
          <a:xfrm flipV="1">
            <a:off x="1388270" y="3050117"/>
            <a:ext cx="3402806" cy="1727200"/>
          </a:xfrm>
          <a:prstGeom prst="roundRect">
            <a:avLst>
              <a:gd name="adj" fmla="val 0"/>
            </a:avLst>
          </a:prstGeom>
          <a:solidFill>
            <a:srgbClr val="FFFFFF"/>
          </a:solidFill>
          <a:ln w="9525">
            <a:noFill/>
            <a:round/>
            <a:headEnd/>
            <a:tailEnd/>
          </a:ln>
        </p:spPr>
        <p:txBody>
          <a:bodyPr wrap="none" lIns="130622" tIns="65311" rIns="130622" bIns="65311" anchor="ctr"/>
          <a:lstStyle/>
          <a:p>
            <a:endParaRPr lang="en-US"/>
          </a:p>
        </p:txBody>
      </p:sp>
      <p:sp>
        <p:nvSpPr>
          <p:cNvPr id="15" name="AutoShape 14"/>
          <p:cNvSpPr>
            <a:spLocks noChangeArrowheads="1"/>
          </p:cNvSpPr>
          <p:nvPr/>
        </p:nvSpPr>
        <p:spPr bwMode="auto">
          <a:xfrm flipV="1">
            <a:off x="4917283" y="4872567"/>
            <a:ext cx="3405188" cy="1674284"/>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sp>
        <p:nvSpPr>
          <p:cNvPr id="16" name="AutoShape 15"/>
          <p:cNvSpPr>
            <a:spLocks noChangeArrowheads="1"/>
          </p:cNvSpPr>
          <p:nvPr/>
        </p:nvSpPr>
        <p:spPr bwMode="auto">
          <a:xfrm flipV="1">
            <a:off x="4924425" y="3048000"/>
            <a:ext cx="3402807" cy="1729317"/>
          </a:xfrm>
          <a:prstGeom prst="roundRect">
            <a:avLst>
              <a:gd name="adj" fmla="val 0"/>
            </a:avLst>
          </a:prstGeom>
          <a:solidFill>
            <a:srgbClr val="FFFFFF"/>
          </a:solidFill>
          <a:ln w="9525">
            <a:noFill/>
            <a:round/>
            <a:headEnd/>
            <a:tailEnd/>
          </a:ln>
        </p:spPr>
        <p:txBody>
          <a:bodyPr wrap="none" lIns="130622" tIns="65311" rIns="130622" bIns="65311" anchor="ctr"/>
          <a:lstStyle/>
          <a:p>
            <a:endParaRPr lang="en-US"/>
          </a:p>
        </p:txBody>
      </p:sp>
      <p:pic>
        <p:nvPicPr>
          <p:cNvPr id="17" name="Picture 16"/>
          <p:cNvPicPr>
            <a:picLocks noChangeArrowheads="1"/>
          </p:cNvPicPr>
          <p:nvPr/>
        </p:nvPicPr>
        <p:blipFill>
          <a:blip r:embed="rId5" cstate="print"/>
          <a:srcRect/>
          <a:stretch>
            <a:fillRect/>
          </a:stretch>
        </p:blipFill>
        <p:spPr bwMode="auto">
          <a:xfrm>
            <a:off x="8408195" y="1159933"/>
            <a:ext cx="4107656" cy="3657600"/>
          </a:xfrm>
          <a:prstGeom prst="rect">
            <a:avLst/>
          </a:prstGeom>
          <a:noFill/>
          <a:ln w="9525">
            <a:noFill/>
            <a:miter lim="800000"/>
            <a:headEnd/>
            <a:tailEnd/>
          </a:ln>
        </p:spPr>
      </p:pic>
      <p:sp>
        <p:nvSpPr>
          <p:cNvPr id="18" name="Text Box 17"/>
          <p:cNvSpPr txBox="1">
            <a:spLocks noChangeArrowheads="1"/>
          </p:cNvSpPr>
          <p:nvPr/>
        </p:nvSpPr>
        <p:spPr bwMode="auto">
          <a:xfrm>
            <a:off x="8586787" y="6697134"/>
            <a:ext cx="3757613" cy="1665817"/>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Enhancing Economic Development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Attract investment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Reduce business burdens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Enable businesses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Develop/attract workforce</a:t>
            </a:r>
            <a:endParaRPr lang="en-US" sz="2000" dirty="0">
              <a:cs typeface="Times New Roman" pitchFamily="18" charset="0"/>
            </a:endParaRPr>
          </a:p>
        </p:txBody>
      </p:sp>
      <p:sp>
        <p:nvSpPr>
          <p:cNvPr id="19" name="Text Box 18"/>
          <p:cNvSpPr txBox="1">
            <a:spLocks noChangeArrowheads="1"/>
          </p:cNvSpPr>
          <p:nvPr/>
        </p:nvSpPr>
        <p:spPr bwMode="auto">
          <a:xfrm>
            <a:off x="1512095" y="1257301"/>
            <a:ext cx="2583656" cy="1536700"/>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Improving Services</a:t>
            </a:r>
            <a:endParaRPr lang="en-US" sz="2000" dirty="0">
              <a:solidFill>
                <a:srgbClr val="000000"/>
              </a:solidFill>
              <a:latin typeface="Arial" pitchFamily="34" charset="0"/>
              <a:cs typeface="Times New Roman" pitchFamily="18" charset="0"/>
            </a:endParaRP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Customer satisfaction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Potential savings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Efficient interactions</a:t>
            </a:r>
            <a:endParaRPr lang="en-US" sz="2000" dirty="0">
              <a:cs typeface="Times New Roman" pitchFamily="18" charset="0"/>
            </a:endParaRPr>
          </a:p>
        </p:txBody>
      </p:sp>
      <p:sp>
        <p:nvSpPr>
          <p:cNvPr id="20" name="Text Box 19"/>
          <p:cNvSpPr txBox="1">
            <a:spLocks noChangeArrowheads="1"/>
          </p:cNvSpPr>
          <p:nvPr/>
        </p:nvSpPr>
        <p:spPr bwMode="auto">
          <a:xfrm>
            <a:off x="5003007" y="3058585"/>
            <a:ext cx="3381375" cy="1528233"/>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Increasing Operational Efficiencies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Increase productivity/morale</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Share infrastructure cost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Improve process/cycle time</a:t>
            </a:r>
            <a:endParaRPr lang="en-US" sz="2000" dirty="0">
              <a:cs typeface="Times New Roman" pitchFamily="18" charset="0"/>
            </a:endParaRPr>
          </a:p>
        </p:txBody>
      </p:sp>
      <p:sp>
        <p:nvSpPr>
          <p:cNvPr id="21" name="Text Box 20"/>
          <p:cNvSpPr txBox="1">
            <a:spLocks noChangeArrowheads="1"/>
          </p:cNvSpPr>
          <p:nvPr/>
        </p:nvSpPr>
        <p:spPr bwMode="auto">
          <a:xfrm>
            <a:off x="1504951" y="6692901"/>
            <a:ext cx="3369470" cy="1631951"/>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Improving Policy Formulation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Assimilation and decision support</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Information gathering and analysis</a:t>
            </a:r>
            <a:endParaRPr lang="en-US" sz="2000" dirty="0">
              <a:cs typeface="Times New Roman" pitchFamily="18" charset="0"/>
            </a:endParaRPr>
          </a:p>
        </p:txBody>
      </p:sp>
      <p:sp>
        <p:nvSpPr>
          <p:cNvPr id="22" name="Text Box 21"/>
          <p:cNvSpPr txBox="1">
            <a:spLocks noChangeArrowheads="1"/>
          </p:cNvSpPr>
          <p:nvPr/>
        </p:nvSpPr>
        <p:spPr bwMode="auto">
          <a:xfrm>
            <a:off x="5029200" y="4910667"/>
            <a:ext cx="3488532" cy="1619251"/>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Redefining Communities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Enable virtual citizen &amp; business      communities</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Contributor to economic development</a:t>
            </a:r>
            <a:endParaRPr lang="en-US" sz="2000" dirty="0">
              <a:cs typeface="Times New Roman" pitchFamily="18" charset="0"/>
            </a:endParaRPr>
          </a:p>
        </p:txBody>
      </p:sp>
      <p:sp>
        <p:nvSpPr>
          <p:cNvPr id="23" name="Text Box 22"/>
          <p:cNvSpPr txBox="1">
            <a:spLocks noChangeArrowheads="1"/>
          </p:cNvSpPr>
          <p:nvPr/>
        </p:nvSpPr>
        <p:spPr bwMode="auto">
          <a:xfrm>
            <a:off x="1488283" y="3126317"/>
            <a:ext cx="3081338" cy="1488016"/>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Enhancing Citizen Participation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Citizen input/feedback</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Information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Campaigns</a:t>
            </a:r>
            <a:endParaRPr lang="en-US" sz="2000" dirty="0">
              <a:cs typeface="Times New Roman" pitchFamily="18" charset="0"/>
            </a:endParaRPr>
          </a:p>
        </p:txBody>
      </p:sp>
      <p:sp>
        <p:nvSpPr>
          <p:cNvPr id="24" name="AutoShape 23"/>
          <p:cNvSpPr>
            <a:spLocks noChangeArrowheads="1"/>
          </p:cNvSpPr>
          <p:nvPr/>
        </p:nvSpPr>
        <p:spPr bwMode="auto">
          <a:xfrm flipV="1">
            <a:off x="4893470" y="6646334"/>
            <a:ext cx="3402806" cy="1729317"/>
          </a:xfrm>
          <a:prstGeom prst="roundRect">
            <a:avLst>
              <a:gd name="adj" fmla="val 0"/>
            </a:avLst>
          </a:prstGeom>
          <a:solidFill>
            <a:srgbClr val="FFEFCE"/>
          </a:solidFill>
          <a:ln w="9525">
            <a:noFill/>
            <a:round/>
            <a:headEnd/>
            <a:tailEnd/>
          </a:ln>
        </p:spPr>
        <p:txBody>
          <a:bodyPr wrap="none" lIns="130622" tIns="65311" rIns="130622" bIns="65311" anchor="ctr"/>
          <a:lstStyle/>
          <a:p>
            <a:endParaRPr lang="en-US"/>
          </a:p>
        </p:txBody>
      </p:sp>
      <p:sp>
        <p:nvSpPr>
          <p:cNvPr id="25" name="Text Box 24"/>
          <p:cNvSpPr txBox="1">
            <a:spLocks noChangeArrowheads="1"/>
          </p:cNvSpPr>
          <p:nvPr/>
        </p:nvSpPr>
        <p:spPr bwMode="auto">
          <a:xfrm>
            <a:off x="5057776" y="6722534"/>
            <a:ext cx="3369470" cy="1631951"/>
          </a:xfrm>
          <a:prstGeom prst="rect">
            <a:avLst/>
          </a:prstGeom>
          <a:noFill/>
          <a:ln w="9525">
            <a:noFill/>
            <a:miter lim="800000"/>
            <a:headEnd/>
            <a:tailEnd/>
          </a:ln>
        </p:spPr>
        <p:txBody>
          <a:bodyPr lIns="0" tIns="0" rIns="0" bIns="0"/>
          <a:lstStyle/>
          <a:p>
            <a:pPr defTabSz="689394">
              <a:buClr>
                <a:srgbClr val="808080"/>
              </a:buClr>
              <a:buSzPct val="90000"/>
            </a:pPr>
            <a:r>
              <a:rPr lang="en-US" sz="2000" b="1" dirty="0">
                <a:solidFill>
                  <a:srgbClr val="000000"/>
                </a:solidFill>
                <a:latin typeface="Arial" pitchFamily="34" charset="0"/>
                <a:cs typeface="Times New Roman" pitchFamily="18" charset="0"/>
              </a:rPr>
              <a:t>Securing and Protecting Society</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Timely information</a:t>
            </a:r>
          </a:p>
          <a:p>
            <a:pPr defTabSz="689394">
              <a:buClr>
                <a:srgbClr val="000000"/>
              </a:buClr>
              <a:buSzPct val="46000"/>
              <a:buFont typeface="Monotype Sorts" pitchFamily="2" charset="2"/>
              <a:buChar char="l"/>
            </a:pPr>
            <a:r>
              <a:rPr lang="en-US" sz="2000" dirty="0">
                <a:solidFill>
                  <a:srgbClr val="000000"/>
                </a:solidFill>
                <a:latin typeface="Arial" pitchFamily="34" charset="0"/>
                <a:cs typeface="Times New Roman" pitchFamily="18" charset="0"/>
              </a:rPr>
              <a:t>Collaborate and interoperate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81457" y="304800"/>
            <a:ext cx="13208400" cy="1094400"/>
          </a:xfrm>
        </p:spPr>
        <p:txBody>
          <a:bodyPr/>
          <a:lstStyle/>
          <a:p>
            <a:pPr algn="l"/>
            <a:r>
              <a:rPr lang="en-US" sz="4000" b="1" dirty="0" smtClean="0">
                <a:solidFill>
                  <a:schemeClr val="tx1"/>
                </a:solidFill>
              </a:rPr>
              <a:t>Benefits to citizens</a:t>
            </a:r>
          </a:p>
        </p:txBody>
      </p:sp>
      <p:sp>
        <p:nvSpPr>
          <p:cNvPr id="18" name="Text Placeholder 17"/>
          <p:cNvSpPr>
            <a:spLocks noGrp="1"/>
          </p:cNvSpPr>
          <p:nvPr>
            <p:ph type="body" sz="quarter" idx="10"/>
          </p:nvPr>
        </p:nvSpPr>
        <p:spPr>
          <a:xfrm>
            <a:off x="270000" y="1930400"/>
            <a:ext cx="8188200" cy="6105083"/>
          </a:xfrm>
        </p:spPr>
        <p:txBody>
          <a:bodyPr/>
          <a:lstStyle/>
          <a:p>
            <a:pPr marL="498904" indent="-498904">
              <a:spcBef>
                <a:spcPts val="857"/>
              </a:spcBef>
              <a:spcAft>
                <a:spcPts val="857"/>
              </a:spcAft>
              <a:buFont typeface="Arial" pitchFamily="34" charset="0"/>
              <a:buChar char="•"/>
              <a:defRPr/>
            </a:pPr>
            <a:r>
              <a:rPr lang="en-US" sz="2400" dirty="0" smtClean="0">
                <a:solidFill>
                  <a:schemeClr val="tx1"/>
                </a:solidFill>
              </a:rPr>
              <a:t>Reduced transaction time and elapsed time</a:t>
            </a:r>
          </a:p>
          <a:p>
            <a:pPr marL="498904" indent="-498904">
              <a:spcBef>
                <a:spcPts val="857"/>
              </a:spcBef>
              <a:spcAft>
                <a:spcPts val="857"/>
              </a:spcAft>
              <a:buFont typeface="Arial" pitchFamily="34" charset="0"/>
              <a:buChar char="•"/>
              <a:defRPr/>
            </a:pPr>
            <a:r>
              <a:rPr lang="en-US" sz="2400" dirty="0" smtClean="0">
                <a:solidFill>
                  <a:schemeClr val="tx1"/>
                </a:solidFill>
              </a:rPr>
              <a:t>Less number of trips to Government offices</a:t>
            </a:r>
          </a:p>
          <a:p>
            <a:pPr marL="498904" indent="-498904">
              <a:spcBef>
                <a:spcPts val="857"/>
              </a:spcBef>
              <a:spcAft>
                <a:spcPts val="857"/>
              </a:spcAft>
              <a:buFont typeface="Arial" pitchFamily="34" charset="0"/>
              <a:buChar char="•"/>
              <a:defRPr/>
            </a:pPr>
            <a:r>
              <a:rPr lang="en-US" sz="2400" dirty="0" smtClean="0">
                <a:solidFill>
                  <a:schemeClr val="tx1"/>
                </a:solidFill>
              </a:rPr>
              <a:t>Expanded time window and convenient access</a:t>
            </a:r>
          </a:p>
          <a:p>
            <a:pPr marL="498904" indent="-498904">
              <a:spcBef>
                <a:spcPts val="857"/>
              </a:spcBef>
              <a:spcAft>
                <a:spcPts val="857"/>
              </a:spcAft>
              <a:buFont typeface="Arial" pitchFamily="34" charset="0"/>
              <a:buChar char="•"/>
              <a:defRPr/>
            </a:pPr>
            <a:r>
              <a:rPr lang="en-US" sz="2400" dirty="0" smtClean="0">
                <a:solidFill>
                  <a:schemeClr val="tx1"/>
                </a:solidFill>
              </a:rPr>
              <a:t>Reduced corruption-need for bribes, use of influence</a:t>
            </a:r>
          </a:p>
          <a:p>
            <a:pPr marL="498904" indent="-498904">
              <a:spcBef>
                <a:spcPts val="857"/>
              </a:spcBef>
              <a:spcAft>
                <a:spcPts val="857"/>
              </a:spcAft>
              <a:buFont typeface="Arial" pitchFamily="34" charset="0"/>
              <a:buChar char="•"/>
              <a:defRPr/>
            </a:pPr>
            <a:r>
              <a:rPr lang="en-US" sz="2400" dirty="0" smtClean="0">
                <a:solidFill>
                  <a:schemeClr val="tx1"/>
                </a:solidFill>
              </a:rPr>
              <a:t>Transparency-clarity on procedures/documents</a:t>
            </a:r>
          </a:p>
          <a:p>
            <a:pPr marL="498904" indent="-498904">
              <a:spcBef>
                <a:spcPts val="857"/>
              </a:spcBef>
              <a:spcAft>
                <a:spcPts val="857"/>
              </a:spcAft>
              <a:buFont typeface="Arial" pitchFamily="34" charset="0"/>
              <a:buChar char="•"/>
              <a:defRPr/>
            </a:pPr>
            <a:r>
              <a:rPr lang="en-US" sz="2400" dirty="0" smtClean="0">
                <a:solidFill>
                  <a:schemeClr val="tx1"/>
                </a:solidFill>
              </a:rPr>
              <a:t>Less uncertainty in estimating time needed</a:t>
            </a:r>
          </a:p>
          <a:p>
            <a:pPr marL="498904" indent="-498904">
              <a:spcBef>
                <a:spcPts val="857"/>
              </a:spcBef>
              <a:spcAft>
                <a:spcPts val="857"/>
              </a:spcAft>
              <a:buFont typeface="Arial" pitchFamily="34" charset="0"/>
              <a:buChar char="•"/>
              <a:defRPr/>
            </a:pPr>
            <a:r>
              <a:rPr lang="en-US" sz="2400" dirty="0" smtClean="0">
                <a:solidFill>
                  <a:schemeClr val="tx1"/>
                </a:solidFill>
              </a:rPr>
              <a:t>Fair deal and courteous treatment</a:t>
            </a:r>
          </a:p>
          <a:p>
            <a:pPr marL="498904" indent="-498904">
              <a:spcBef>
                <a:spcPts val="857"/>
              </a:spcBef>
              <a:spcAft>
                <a:spcPts val="857"/>
              </a:spcAft>
              <a:buFont typeface="Arial" pitchFamily="34" charset="0"/>
              <a:buChar char="•"/>
              <a:defRPr/>
            </a:pPr>
            <a:r>
              <a:rPr lang="en-US" sz="2400" dirty="0" smtClean="0">
                <a:solidFill>
                  <a:schemeClr val="tx1"/>
                </a:solidFill>
              </a:rPr>
              <a:t>Less error prone, reduced cost of recovery</a:t>
            </a:r>
          </a:p>
          <a:p>
            <a:pPr marL="498904" indent="-498904">
              <a:spcBef>
                <a:spcPts val="857"/>
              </a:spcBef>
              <a:spcAft>
                <a:spcPts val="857"/>
              </a:spcAft>
              <a:buFont typeface="Arial" pitchFamily="34" charset="0"/>
              <a:buChar char="•"/>
              <a:defRPr/>
            </a:pPr>
            <a:r>
              <a:rPr lang="en-US" sz="2400" dirty="0" smtClean="0">
                <a:solidFill>
                  <a:schemeClr val="tx1"/>
                </a:solidFill>
              </a:rPr>
              <a:t>Empowered to challenge action-greater accountability</a:t>
            </a:r>
          </a:p>
          <a:p>
            <a:pPr marL="498904" indent="-498904">
              <a:spcBef>
                <a:spcPts val="857"/>
              </a:spcBef>
              <a:spcAft>
                <a:spcPts val="857"/>
              </a:spcAft>
              <a:buFont typeface="Arial" pitchFamily="34" charset="0"/>
              <a:buChar char="•"/>
              <a:defRPr/>
            </a:pPr>
            <a:r>
              <a:rPr lang="en-US" sz="2400" dirty="0" smtClean="0">
                <a:solidFill>
                  <a:schemeClr val="tx1"/>
                </a:solidFill>
              </a:rPr>
              <a:t>Levy of use charges</a:t>
            </a:r>
          </a:p>
        </p:txBody>
      </p:sp>
      <p:pic>
        <p:nvPicPr>
          <p:cNvPr id="4" name="Shape 32768"/>
          <p:cNvPicPr>
            <a:picLocks noChangeAspect="1" noChangeArrowheads="1"/>
          </p:cNvPicPr>
          <p:nvPr/>
        </p:nvPicPr>
        <p:blipFill>
          <a:blip r:embed="rId3" cstate="print"/>
          <a:srcRect/>
          <a:stretch>
            <a:fillRect/>
          </a:stretch>
        </p:blipFill>
        <p:spPr bwMode="auto">
          <a:xfrm>
            <a:off x="9486900" y="1524001"/>
            <a:ext cx="3145731" cy="2452604"/>
          </a:xfrm>
          <a:prstGeom prst="rect">
            <a:avLst/>
          </a:prstGeom>
          <a:noFill/>
          <a:ln w="9525">
            <a:noFill/>
            <a:miter lim="800000"/>
            <a:headEnd/>
            <a:tailEnd/>
          </a:ln>
          <a:effectLst/>
        </p:spPr>
      </p:pic>
      <p:pic>
        <p:nvPicPr>
          <p:cNvPr id="5" name="Rectangle 33792"/>
          <p:cNvPicPr>
            <a:picLocks noChangeAspect="1" noChangeArrowheads="1"/>
          </p:cNvPicPr>
          <p:nvPr/>
        </p:nvPicPr>
        <p:blipFill>
          <a:blip r:embed="rId4" cstate="print"/>
          <a:srcRect/>
          <a:stretch>
            <a:fillRect/>
          </a:stretch>
        </p:blipFill>
        <p:spPr bwMode="auto">
          <a:xfrm>
            <a:off x="9258300" y="5283201"/>
            <a:ext cx="3886200" cy="2883457"/>
          </a:xfrm>
          <a:prstGeom prst="rect">
            <a:avLst/>
          </a:prstGeom>
          <a:solidFill>
            <a:srgbClr val="800000">
              <a:alpha val="50195"/>
            </a:srgbClr>
          </a:solidFill>
          <a:ln w="9525">
            <a:noFill/>
            <a:miter lim="800000"/>
            <a:headEnd/>
            <a:tailEnd/>
          </a:ln>
        </p:spPr>
      </p:pic>
      <p:sp>
        <p:nvSpPr>
          <p:cNvPr id="6" name="Down Arrow 5"/>
          <p:cNvSpPr/>
          <p:nvPr/>
        </p:nvSpPr>
        <p:spPr>
          <a:xfrm>
            <a:off x="10972800" y="4267200"/>
            <a:ext cx="685800" cy="812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304800"/>
            <a:ext cx="13208400" cy="1008000"/>
          </a:xfrm>
        </p:spPr>
        <p:txBody>
          <a:bodyPr/>
          <a:lstStyle/>
          <a:p>
            <a:pPr algn="l"/>
            <a:r>
              <a:rPr lang="en-US" sz="3600" b="1" dirty="0" smtClean="0">
                <a:solidFill>
                  <a:schemeClr val="tx1"/>
                </a:solidFill>
              </a:rPr>
              <a:t>Need for Transformation in Government.. (1/2)</a:t>
            </a:r>
          </a:p>
        </p:txBody>
      </p:sp>
      <p:sp>
        <p:nvSpPr>
          <p:cNvPr id="5" name="Line 3"/>
          <p:cNvSpPr>
            <a:spLocks noChangeShapeType="1"/>
          </p:cNvSpPr>
          <p:nvPr/>
        </p:nvSpPr>
        <p:spPr bwMode="auto">
          <a:xfrm>
            <a:off x="4019550" y="6944785"/>
            <a:ext cx="695325" cy="4233"/>
          </a:xfrm>
          <a:prstGeom prst="line">
            <a:avLst/>
          </a:prstGeom>
          <a:noFill/>
          <a:ln w="9525">
            <a:solidFill>
              <a:schemeClr val="tx1"/>
            </a:solidFill>
            <a:round/>
            <a:headEnd/>
            <a:tailEnd/>
          </a:ln>
        </p:spPr>
        <p:txBody>
          <a:bodyPr wrap="none" lIns="130622" tIns="65311" rIns="130622" bIns="65311" anchor="ctr"/>
          <a:lstStyle/>
          <a:p>
            <a:endParaRPr lang="en-GB" dirty="0"/>
          </a:p>
        </p:txBody>
      </p:sp>
      <p:sp>
        <p:nvSpPr>
          <p:cNvPr id="6" name="Line 4"/>
          <p:cNvSpPr>
            <a:spLocks noChangeShapeType="1"/>
          </p:cNvSpPr>
          <p:nvPr/>
        </p:nvSpPr>
        <p:spPr bwMode="auto">
          <a:xfrm>
            <a:off x="4019550" y="2798234"/>
            <a:ext cx="695325" cy="4233"/>
          </a:xfrm>
          <a:prstGeom prst="line">
            <a:avLst/>
          </a:prstGeom>
          <a:noFill/>
          <a:ln w="9525">
            <a:solidFill>
              <a:schemeClr val="tx1"/>
            </a:solidFill>
            <a:round/>
            <a:headEnd/>
            <a:tailEnd/>
          </a:ln>
        </p:spPr>
        <p:txBody>
          <a:bodyPr wrap="none" lIns="130622" tIns="65311" rIns="130622" bIns="65311" anchor="ctr"/>
          <a:lstStyle/>
          <a:p>
            <a:endParaRPr lang="en-GB" dirty="0"/>
          </a:p>
        </p:txBody>
      </p:sp>
      <p:sp>
        <p:nvSpPr>
          <p:cNvPr id="7" name="Line 5"/>
          <p:cNvSpPr>
            <a:spLocks noChangeShapeType="1"/>
          </p:cNvSpPr>
          <p:nvPr/>
        </p:nvSpPr>
        <p:spPr bwMode="auto">
          <a:xfrm>
            <a:off x="9096376" y="4900085"/>
            <a:ext cx="692945" cy="4233"/>
          </a:xfrm>
          <a:prstGeom prst="line">
            <a:avLst/>
          </a:prstGeom>
          <a:noFill/>
          <a:ln w="9525">
            <a:solidFill>
              <a:schemeClr val="tx1"/>
            </a:solidFill>
            <a:round/>
            <a:headEnd/>
            <a:tailEnd/>
          </a:ln>
        </p:spPr>
        <p:txBody>
          <a:bodyPr wrap="none" lIns="130622" tIns="65311" rIns="130622" bIns="65311" anchor="ctr"/>
          <a:lstStyle/>
          <a:p>
            <a:endParaRPr lang="en-GB" dirty="0"/>
          </a:p>
        </p:txBody>
      </p:sp>
      <p:sp>
        <p:nvSpPr>
          <p:cNvPr id="8" name="Line 6"/>
          <p:cNvSpPr>
            <a:spLocks noChangeShapeType="1"/>
          </p:cNvSpPr>
          <p:nvPr/>
        </p:nvSpPr>
        <p:spPr bwMode="auto">
          <a:xfrm>
            <a:off x="9115426" y="2798234"/>
            <a:ext cx="692945" cy="4233"/>
          </a:xfrm>
          <a:prstGeom prst="line">
            <a:avLst/>
          </a:prstGeom>
          <a:noFill/>
          <a:ln w="9525">
            <a:solidFill>
              <a:schemeClr val="tx1"/>
            </a:solidFill>
            <a:round/>
            <a:headEnd/>
            <a:tailEnd/>
          </a:ln>
        </p:spPr>
        <p:txBody>
          <a:bodyPr wrap="none" lIns="130622" tIns="65311" rIns="130622" bIns="65311" anchor="ctr"/>
          <a:lstStyle/>
          <a:p>
            <a:endParaRPr lang="en-GB" dirty="0"/>
          </a:p>
        </p:txBody>
      </p:sp>
      <p:sp>
        <p:nvSpPr>
          <p:cNvPr id="9" name="Line 7"/>
          <p:cNvSpPr>
            <a:spLocks noChangeShapeType="1"/>
          </p:cNvSpPr>
          <p:nvPr/>
        </p:nvSpPr>
        <p:spPr bwMode="auto">
          <a:xfrm>
            <a:off x="9115426" y="6944785"/>
            <a:ext cx="692945" cy="4233"/>
          </a:xfrm>
          <a:prstGeom prst="line">
            <a:avLst/>
          </a:prstGeom>
          <a:noFill/>
          <a:ln w="9525">
            <a:solidFill>
              <a:schemeClr val="tx1"/>
            </a:solidFill>
            <a:round/>
            <a:headEnd/>
            <a:tailEnd/>
          </a:ln>
        </p:spPr>
        <p:txBody>
          <a:bodyPr wrap="none" lIns="130622" tIns="65311" rIns="130622" bIns="65311" anchor="ctr"/>
          <a:lstStyle/>
          <a:p>
            <a:endParaRPr lang="en-GB" dirty="0"/>
          </a:p>
        </p:txBody>
      </p:sp>
      <p:sp>
        <p:nvSpPr>
          <p:cNvPr id="10" name="Rectangle 8"/>
          <p:cNvSpPr>
            <a:spLocks noChangeArrowheads="1"/>
          </p:cNvSpPr>
          <p:nvPr/>
        </p:nvSpPr>
        <p:spPr bwMode="auto">
          <a:xfrm>
            <a:off x="440533" y="1676401"/>
            <a:ext cx="3936206" cy="2292352"/>
          </a:xfrm>
          <a:prstGeom prst="rect">
            <a:avLst/>
          </a:prstGeom>
          <a:solidFill>
            <a:schemeClr val="bg2"/>
          </a:solidFill>
          <a:ln w="12700">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Greater awareness </a:t>
            </a:r>
          </a:p>
          <a:p>
            <a:pPr marL="326555" indent="-326555" defTabSz="1204173">
              <a:spcBef>
                <a:spcPct val="20000"/>
              </a:spcBef>
              <a:spcAft>
                <a:spcPct val="15000"/>
              </a:spcAft>
              <a:buSzPct val="90000"/>
              <a:buFontTx/>
              <a:buChar char="•"/>
            </a:pPr>
            <a:r>
              <a:rPr lang="en-GB" altLang="en-GB" sz="2400" dirty="0">
                <a:latin typeface="Arial" pitchFamily="34" charset="0"/>
                <a:cs typeface="Arial" pitchFamily="34" charset="0"/>
              </a:rPr>
              <a:t>Better </a:t>
            </a:r>
            <a:r>
              <a:rPr lang="en-US" altLang="en-GB" sz="2400" dirty="0">
                <a:latin typeface="Arial" pitchFamily="34" charset="0"/>
                <a:cs typeface="Arial" pitchFamily="34" charset="0"/>
              </a:rPr>
              <a:t>access to </a:t>
            </a:r>
            <a:br>
              <a:rPr lang="en-US" altLang="en-GB" sz="2400" dirty="0">
                <a:latin typeface="Arial" pitchFamily="34" charset="0"/>
                <a:cs typeface="Arial" pitchFamily="34" charset="0"/>
              </a:rPr>
            </a:br>
            <a:r>
              <a:rPr lang="en-US" altLang="en-GB" sz="2400" dirty="0">
                <a:latin typeface="Arial" pitchFamily="34" charset="0"/>
                <a:cs typeface="Arial" pitchFamily="34" charset="0"/>
              </a:rPr>
              <a:t>information </a:t>
            </a:r>
          </a:p>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Expectations of </a:t>
            </a:r>
            <a:r>
              <a:rPr lang="en-US" altLang="en-GB" sz="2400" dirty="0" smtClean="0">
                <a:latin typeface="Arial" pitchFamily="34" charset="0"/>
                <a:cs typeface="Arial" pitchFamily="34" charset="0"/>
              </a:rPr>
              <a:t>better service </a:t>
            </a:r>
            <a:r>
              <a:rPr lang="en-US" altLang="en-GB" sz="2400" dirty="0">
                <a:latin typeface="Arial" pitchFamily="34" charset="0"/>
                <a:cs typeface="Arial" pitchFamily="34" charset="0"/>
              </a:rPr>
              <a:t>levels</a:t>
            </a:r>
            <a:endParaRPr lang="en-GB" altLang="en-GB" sz="2400" dirty="0">
              <a:latin typeface="Arial" pitchFamily="34" charset="0"/>
              <a:cs typeface="Arial" pitchFamily="34" charset="0"/>
            </a:endParaRPr>
          </a:p>
        </p:txBody>
      </p:sp>
      <p:sp>
        <p:nvSpPr>
          <p:cNvPr id="12" name="Rectangle 10"/>
          <p:cNvSpPr>
            <a:spLocks noChangeArrowheads="1"/>
          </p:cNvSpPr>
          <p:nvPr/>
        </p:nvSpPr>
        <p:spPr bwMode="auto">
          <a:xfrm>
            <a:off x="440533" y="5736167"/>
            <a:ext cx="3936206" cy="2127251"/>
          </a:xfrm>
          <a:prstGeom prst="rect">
            <a:avLst/>
          </a:prstGeom>
          <a:solidFill>
            <a:schemeClr val="bg2"/>
          </a:solidFill>
          <a:ln w="12700" algn="ctr">
            <a:noFill/>
            <a:miter lim="800000"/>
            <a:headEnd/>
            <a:tailEnd/>
          </a:ln>
        </p:spPr>
        <p:txBody>
          <a:bodyPr wrap="none" lIns="120434" tIns="60217" rIns="120434" bIns="60217"/>
          <a:lstStyle/>
          <a:p>
            <a:pPr defTabSz="1204173">
              <a:buSzPct val="90000"/>
              <a:buFontTx/>
              <a:buChar char="•"/>
            </a:pPr>
            <a:endParaRPr lang="en-US" altLang="en-GB" sz="2400" dirty="0">
              <a:latin typeface="Arial" pitchFamily="34" charset="0"/>
              <a:cs typeface="Arial" pitchFamily="34" charset="0"/>
            </a:endParaRPr>
          </a:p>
          <a:p>
            <a:pPr defTabSz="1204173">
              <a:buSzPct val="90000"/>
              <a:buFontTx/>
              <a:buChar char="•"/>
            </a:pPr>
            <a:endParaRPr lang="en-GB" altLang="en-GB" sz="2400" dirty="0">
              <a:latin typeface="Arial" pitchFamily="34" charset="0"/>
              <a:cs typeface="Arial" pitchFamily="34" charset="0"/>
            </a:endParaRPr>
          </a:p>
          <a:p>
            <a:pPr defTabSz="1204173">
              <a:buSzPct val="90000"/>
              <a:buFontTx/>
              <a:buChar char="•"/>
            </a:pPr>
            <a:r>
              <a:rPr lang="en-US" altLang="en-GB" sz="2400" dirty="0">
                <a:latin typeface="Arial" pitchFamily="34" charset="0"/>
                <a:cs typeface="Arial" pitchFamily="34" charset="0"/>
              </a:rPr>
              <a:t> Heightened Media </a:t>
            </a:r>
          </a:p>
          <a:p>
            <a:pPr defTabSz="1204173">
              <a:buSzPct val="90000"/>
            </a:pPr>
            <a:r>
              <a:rPr lang="en-US" altLang="en-GB" sz="2400" dirty="0">
                <a:latin typeface="Arial" pitchFamily="34" charset="0"/>
                <a:cs typeface="Arial" pitchFamily="34" charset="0"/>
              </a:rPr>
              <a:t>  and social </a:t>
            </a:r>
            <a:r>
              <a:rPr lang="en-US" altLang="en-GB" sz="2400" dirty="0" smtClean="0">
                <a:latin typeface="Arial" pitchFamily="34" charset="0"/>
                <a:cs typeface="Arial" pitchFamily="34" charset="0"/>
              </a:rPr>
              <a:t>activism</a:t>
            </a:r>
          </a:p>
          <a:p>
            <a:pPr defTabSz="1204173">
              <a:buSzPct val="90000"/>
            </a:pPr>
            <a:endParaRPr lang="en-US" altLang="en-GB" sz="2400" dirty="0">
              <a:latin typeface="Arial" pitchFamily="34" charset="0"/>
              <a:cs typeface="Arial" pitchFamily="34" charset="0"/>
            </a:endParaRPr>
          </a:p>
        </p:txBody>
      </p:sp>
      <p:sp>
        <p:nvSpPr>
          <p:cNvPr id="13" name="Rectangle 11"/>
          <p:cNvSpPr>
            <a:spLocks noChangeArrowheads="1"/>
          </p:cNvSpPr>
          <p:nvPr/>
        </p:nvSpPr>
        <p:spPr bwMode="auto">
          <a:xfrm>
            <a:off x="9339263" y="3886200"/>
            <a:ext cx="3971925" cy="2084917"/>
          </a:xfrm>
          <a:prstGeom prst="rect">
            <a:avLst/>
          </a:prstGeom>
          <a:solidFill>
            <a:schemeClr val="bg2"/>
          </a:solidFill>
          <a:ln w="12700" algn="ctr">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Need to attract   investment</a:t>
            </a:r>
            <a:endParaRPr lang="en-GB" altLang="en-GB" sz="24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Efficiency of public sector – key </a:t>
            </a:r>
            <a:r>
              <a:rPr lang="en-US" altLang="en-GB" sz="2400" dirty="0" smtClean="0">
                <a:latin typeface="Arial" pitchFamily="34" charset="0"/>
                <a:cs typeface="Arial" pitchFamily="34" charset="0"/>
              </a:rPr>
              <a:t>determent</a:t>
            </a:r>
            <a:r>
              <a:rPr lang="en-GB" altLang="en-GB" sz="2400" dirty="0" smtClean="0">
                <a:latin typeface="Arial" pitchFamily="34" charset="0"/>
                <a:cs typeface="Arial" pitchFamily="34" charset="0"/>
              </a:rPr>
              <a:t>ant</a:t>
            </a:r>
            <a:endParaRPr lang="en-GB" altLang="en-GB" sz="2400" dirty="0">
              <a:latin typeface="Arial" pitchFamily="34" charset="0"/>
              <a:cs typeface="Arial" pitchFamily="34" charset="0"/>
            </a:endParaRPr>
          </a:p>
        </p:txBody>
      </p:sp>
      <p:sp>
        <p:nvSpPr>
          <p:cNvPr id="14" name="Line 12"/>
          <p:cNvSpPr>
            <a:spLocks noChangeShapeType="1"/>
          </p:cNvSpPr>
          <p:nvPr/>
        </p:nvSpPr>
        <p:spPr bwMode="auto">
          <a:xfrm>
            <a:off x="4000500" y="4900085"/>
            <a:ext cx="695325" cy="4233"/>
          </a:xfrm>
          <a:prstGeom prst="line">
            <a:avLst/>
          </a:prstGeom>
          <a:noFill/>
          <a:ln w="9525">
            <a:solidFill>
              <a:schemeClr val="tx1"/>
            </a:solidFill>
            <a:round/>
            <a:headEnd/>
            <a:tailEnd/>
          </a:ln>
        </p:spPr>
        <p:txBody>
          <a:bodyPr wrap="none" lIns="130622" tIns="65311" rIns="130622" bIns="65311" anchor="ctr"/>
          <a:lstStyle/>
          <a:p>
            <a:endParaRPr lang="en-GB" dirty="0"/>
          </a:p>
        </p:txBody>
      </p:sp>
      <p:sp>
        <p:nvSpPr>
          <p:cNvPr id="15" name="Rectangle 13"/>
          <p:cNvSpPr>
            <a:spLocks noChangeArrowheads="1"/>
          </p:cNvSpPr>
          <p:nvPr/>
        </p:nvSpPr>
        <p:spPr bwMode="auto">
          <a:xfrm>
            <a:off x="4693445" y="1907118"/>
            <a:ext cx="4426743" cy="5848349"/>
          </a:xfrm>
          <a:prstGeom prst="rect">
            <a:avLst/>
          </a:prstGeom>
          <a:solidFill>
            <a:schemeClr val="bg1"/>
          </a:solidFill>
          <a:ln w="12700">
            <a:solidFill>
              <a:schemeClr val="bg2"/>
            </a:solidFill>
            <a:miter lim="800000"/>
            <a:headEnd/>
            <a:tailEnd/>
          </a:ln>
        </p:spPr>
        <p:txBody>
          <a:bodyPr wrap="none" lIns="120434" tIns="60217" rIns="120434" bIns="60217"/>
          <a:lstStyle/>
          <a:p>
            <a:pPr defTabSz="1204173"/>
            <a:endParaRPr lang="en-GB" altLang="en-GB" sz="2000" dirty="0">
              <a:solidFill>
                <a:schemeClr val="bg2"/>
              </a:solidFill>
              <a:latin typeface="Arial" pitchFamily="34" charset="0"/>
              <a:cs typeface="Arial" pitchFamily="34" charset="0"/>
            </a:endParaRPr>
          </a:p>
        </p:txBody>
      </p:sp>
      <p:sp>
        <p:nvSpPr>
          <p:cNvPr id="16" name="Rectangle 14"/>
          <p:cNvSpPr>
            <a:spLocks noChangeArrowheads="1"/>
          </p:cNvSpPr>
          <p:nvPr/>
        </p:nvSpPr>
        <p:spPr bwMode="blackWhite">
          <a:xfrm>
            <a:off x="4714875" y="1907118"/>
            <a:ext cx="2181225" cy="1678516"/>
          </a:xfrm>
          <a:prstGeom prst="rect">
            <a:avLst/>
          </a:prstGeom>
          <a:solidFill>
            <a:srgbClr val="808080"/>
          </a:solidFill>
          <a:ln w="19050">
            <a:solidFill>
              <a:schemeClr val="hlink"/>
            </a:solidFill>
            <a:miter lim="800000"/>
            <a:headEnd/>
            <a:tailEnd/>
          </a:ln>
        </p:spPr>
        <p:txBody>
          <a:bodyPr wrap="none" lIns="90710" tIns="0" rIns="92567" bIns="0" anchor="ctr"/>
          <a:lstStyle/>
          <a:p>
            <a:pPr algn="ctr">
              <a:buSzPct val="90000"/>
            </a:pPr>
            <a:r>
              <a:rPr lang="en-US" sz="2000" dirty="0">
                <a:solidFill>
                  <a:schemeClr val="bg1"/>
                </a:solidFill>
                <a:latin typeface="Arial" pitchFamily="34" charset="0"/>
                <a:cs typeface="Arial" pitchFamily="34" charset="0"/>
              </a:rPr>
              <a:t>Citizen </a:t>
            </a:r>
          </a:p>
          <a:p>
            <a:pPr algn="ctr">
              <a:buSzPct val="90000"/>
            </a:pPr>
            <a:r>
              <a:rPr lang="en-US" sz="2000" dirty="0">
                <a:solidFill>
                  <a:schemeClr val="bg1"/>
                </a:solidFill>
                <a:latin typeface="Arial" pitchFamily="34" charset="0"/>
                <a:cs typeface="Arial" pitchFamily="34" charset="0"/>
              </a:rPr>
              <a:t>Awareness</a:t>
            </a:r>
            <a:endParaRPr lang="en-GB" sz="2000" dirty="0">
              <a:solidFill>
                <a:schemeClr val="bg1"/>
              </a:solidFill>
              <a:latin typeface="Arial" pitchFamily="34" charset="0"/>
              <a:cs typeface="Arial" pitchFamily="34" charset="0"/>
            </a:endParaRPr>
          </a:p>
        </p:txBody>
      </p:sp>
      <p:sp>
        <p:nvSpPr>
          <p:cNvPr id="17" name="Rectangle 15"/>
          <p:cNvSpPr>
            <a:spLocks noChangeArrowheads="1"/>
          </p:cNvSpPr>
          <p:nvPr/>
        </p:nvSpPr>
        <p:spPr bwMode="blackWhite">
          <a:xfrm>
            <a:off x="4714875" y="3585633"/>
            <a:ext cx="2181225" cy="2101851"/>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US" sz="2000" dirty="0">
                <a:solidFill>
                  <a:schemeClr val="bg1"/>
                </a:solidFill>
                <a:latin typeface="Arial" pitchFamily="34" charset="0"/>
                <a:cs typeface="Arial" pitchFamily="34" charset="0"/>
              </a:rPr>
              <a:t>Changing </a:t>
            </a:r>
          </a:p>
          <a:p>
            <a:pPr algn="ctr">
              <a:buSzPct val="90000"/>
            </a:pPr>
            <a:r>
              <a:rPr lang="en-US" sz="2000" dirty="0">
                <a:solidFill>
                  <a:schemeClr val="bg1"/>
                </a:solidFill>
                <a:latin typeface="Arial" pitchFamily="34" charset="0"/>
                <a:cs typeface="Arial" pitchFamily="34" charset="0"/>
              </a:rPr>
              <a:t>Demographics</a:t>
            </a:r>
            <a:endParaRPr lang="en-GB" sz="2000" dirty="0">
              <a:solidFill>
                <a:schemeClr val="bg1"/>
              </a:solidFill>
              <a:latin typeface="Arial" pitchFamily="34" charset="0"/>
              <a:cs typeface="Arial" pitchFamily="34" charset="0"/>
            </a:endParaRPr>
          </a:p>
        </p:txBody>
      </p:sp>
      <p:sp>
        <p:nvSpPr>
          <p:cNvPr id="18" name="Rectangle 16"/>
          <p:cNvSpPr>
            <a:spLocks noChangeArrowheads="1"/>
          </p:cNvSpPr>
          <p:nvPr/>
        </p:nvSpPr>
        <p:spPr bwMode="blackWhite">
          <a:xfrm>
            <a:off x="4714875" y="5687485"/>
            <a:ext cx="2181225" cy="2067983"/>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GB" sz="2000" dirty="0">
                <a:solidFill>
                  <a:schemeClr val="bg1"/>
                </a:solidFill>
                <a:latin typeface="Arial" pitchFamily="34" charset="0"/>
                <a:cs typeface="Arial" pitchFamily="34" charset="0"/>
              </a:rPr>
              <a:t>Greater </a:t>
            </a:r>
          </a:p>
          <a:p>
            <a:pPr algn="ctr">
              <a:buSzPct val="90000"/>
            </a:pPr>
            <a:r>
              <a:rPr lang="en-GB" sz="2000" dirty="0">
                <a:solidFill>
                  <a:schemeClr val="bg1"/>
                </a:solidFill>
                <a:latin typeface="Arial" pitchFamily="34" charset="0"/>
                <a:cs typeface="Arial" pitchFamily="34" charset="0"/>
              </a:rPr>
              <a:t>Accountability &amp; </a:t>
            </a:r>
          </a:p>
          <a:p>
            <a:pPr algn="ctr">
              <a:buSzPct val="90000"/>
            </a:pPr>
            <a:r>
              <a:rPr lang="en-GB" sz="2000" dirty="0">
                <a:solidFill>
                  <a:schemeClr val="bg1"/>
                </a:solidFill>
                <a:latin typeface="Arial" pitchFamily="34" charset="0"/>
                <a:cs typeface="Arial" pitchFamily="34" charset="0"/>
              </a:rPr>
              <a:t>Transparency</a:t>
            </a:r>
          </a:p>
        </p:txBody>
      </p:sp>
      <p:sp>
        <p:nvSpPr>
          <p:cNvPr id="19" name="Rectangle 17"/>
          <p:cNvSpPr>
            <a:spLocks noChangeArrowheads="1"/>
          </p:cNvSpPr>
          <p:nvPr/>
        </p:nvSpPr>
        <p:spPr bwMode="blackWhite">
          <a:xfrm>
            <a:off x="6896101" y="1894417"/>
            <a:ext cx="2224088" cy="1691216"/>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GB" sz="2000" dirty="0">
                <a:solidFill>
                  <a:schemeClr val="bg1"/>
                </a:solidFill>
                <a:latin typeface="Arial" pitchFamily="34" charset="0"/>
                <a:cs typeface="Arial" pitchFamily="34" charset="0"/>
              </a:rPr>
              <a:t>Budgetary</a:t>
            </a:r>
          </a:p>
          <a:p>
            <a:pPr algn="ctr">
              <a:buSzPct val="90000"/>
            </a:pPr>
            <a:r>
              <a:rPr lang="en-GB" sz="2000" dirty="0">
                <a:solidFill>
                  <a:schemeClr val="bg1"/>
                </a:solidFill>
                <a:latin typeface="Arial" pitchFamily="34" charset="0"/>
                <a:cs typeface="Arial" pitchFamily="34" charset="0"/>
              </a:rPr>
              <a:t> Constraints</a:t>
            </a:r>
          </a:p>
        </p:txBody>
      </p:sp>
      <p:sp>
        <p:nvSpPr>
          <p:cNvPr id="20" name="Rectangle 18"/>
          <p:cNvSpPr>
            <a:spLocks noChangeArrowheads="1"/>
          </p:cNvSpPr>
          <p:nvPr/>
        </p:nvSpPr>
        <p:spPr bwMode="blackWhite">
          <a:xfrm>
            <a:off x="6896101" y="3585633"/>
            <a:ext cx="2224088" cy="2101851"/>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US" sz="2000" dirty="0">
                <a:solidFill>
                  <a:schemeClr val="bg1"/>
                </a:solidFill>
                <a:latin typeface="Arial" pitchFamily="34" charset="0"/>
                <a:cs typeface="Arial" pitchFamily="34" charset="0"/>
              </a:rPr>
              <a:t>Competition </a:t>
            </a:r>
          </a:p>
          <a:p>
            <a:pPr algn="ctr">
              <a:buSzPct val="90000"/>
            </a:pPr>
            <a:r>
              <a:rPr lang="en-US" sz="2000" dirty="0">
                <a:solidFill>
                  <a:schemeClr val="bg1"/>
                </a:solidFill>
                <a:latin typeface="Arial" pitchFamily="34" charset="0"/>
                <a:cs typeface="Arial" pitchFamily="34" charset="0"/>
              </a:rPr>
              <a:t>for investment</a:t>
            </a:r>
            <a:endParaRPr lang="en-GB" sz="2000" dirty="0">
              <a:solidFill>
                <a:schemeClr val="bg1"/>
              </a:solidFill>
              <a:latin typeface="Arial" pitchFamily="34" charset="0"/>
              <a:cs typeface="Arial" pitchFamily="34" charset="0"/>
            </a:endParaRPr>
          </a:p>
        </p:txBody>
      </p:sp>
      <p:sp>
        <p:nvSpPr>
          <p:cNvPr id="21" name="Rectangle 19"/>
          <p:cNvSpPr>
            <a:spLocks noChangeArrowheads="1"/>
          </p:cNvSpPr>
          <p:nvPr/>
        </p:nvSpPr>
        <p:spPr bwMode="blackWhite">
          <a:xfrm>
            <a:off x="6896101" y="5687485"/>
            <a:ext cx="2224088" cy="2067983"/>
          </a:xfrm>
          <a:prstGeom prst="rect">
            <a:avLst/>
          </a:prstGeom>
          <a:solidFill>
            <a:srgbClr val="808080"/>
          </a:solidFill>
          <a:ln w="19050" algn="ctr">
            <a:solidFill>
              <a:schemeClr val="hlink"/>
            </a:solidFill>
            <a:miter lim="800000"/>
            <a:headEnd/>
            <a:tailEnd/>
          </a:ln>
        </p:spPr>
        <p:txBody>
          <a:bodyPr wrap="none" lIns="90710" tIns="0" rIns="92567" bIns="0" anchor="ctr"/>
          <a:lstStyle/>
          <a:p>
            <a:pPr algn="ctr">
              <a:buSzPct val="90000"/>
            </a:pPr>
            <a:r>
              <a:rPr lang="en-US" sz="2000" dirty="0">
                <a:solidFill>
                  <a:schemeClr val="bg1"/>
                </a:solidFill>
                <a:latin typeface="Arial" pitchFamily="34" charset="0"/>
                <a:cs typeface="Arial" pitchFamily="34" charset="0"/>
              </a:rPr>
              <a:t>Public sector</a:t>
            </a:r>
          </a:p>
          <a:p>
            <a:pPr algn="ctr">
              <a:buSzPct val="90000"/>
            </a:pPr>
            <a:r>
              <a:rPr lang="en-US" sz="2000" dirty="0">
                <a:solidFill>
                  <a:schemeClr val="bg1"/>
                </a:solidFill>
                <a:latin typeface="Arial" pitchFamily="34" charset="0"/>
                <a:cs typeface="Arial" pitchFamily="34" charset="0"/>
              </a:rPr>
              <a:t> reform agenda</a:t>
            </a:r>
            <a:endParaRPr lang="en-GB" sz="2000" dirty="0">
              <a:solidFill>
                <a:schemeClr val="bg1"/>
              </a:solidFill>
              <a:latin typeface="Arial" pitchFamily="34" charset="0"/>
              <a:cs typeface="Arial" pitchFamily="34" charset="0"/>
            </a:endParaRPr>
          </a:p>
        </p:txBody>
      </p:sp>
      <p:sp>
        <p:nvSpPr>
          <p:cNvPr id="22" name="Rectangle 20"/>
          <p:cNvSpPr>
            <a:spLocks noChangeArrowheads="1"/>
          </p:cNvSpPr>
          <p:nvPr/>
        </p:nvSpPr>
        <p:spPr bwMode="auto">
          <a:xfrm>
            <a:off x="9372600" y="1839385"/>
            <a:ext cx="3936207" cy="1917700"/>
          </a:xfrm>
          <a:prstGeom prst="rect">
            <a:avLst/>
          </a:prstGeom>
          <a:solidFill>
            <a:schemeClr val="bg2"/>
          </a:solidFill>
          <a:ln w="12700" algn="ctr">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400" dirty="0" smtClean="0">
                <a:latin typeface="Arial" pitchFamily="34" charset="0"/>
                <a:cs typeface="Arial" pitchFamily="34" charset="0"/>
              </a:rPr>
              <a:t>Reduced </a:t>
            </a:r>
            <a:r>
              <a:rPr lang="en-US" altLang="en-GB" sz="2400" dirty="0">
                <a:latin typeface="Arial" pitchFamily="34" charset="0"/>
                <a:cs typeface="Arial" pitchFamily="34" charset="0"/>
              </a:rPr>
              <a:t>budgets </a:t>
            </a:r>
            <a:endParaRPr lang="en-GB" altLang="en-GB" sz="24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Difficulty in funding </a:t>
            </a:r>
            <a:r>
              <a:rPr lang="en-GB" altLang="en-GB" sz="2400" dirty="0">
                <a:latin typeface="Arial" pitchFamily="34" charset="0"/>
                <a:cs typeface="Arial" pitchFamily="34" charset="0"/>
              </a:rPr>
              <a:t> </a:t>
            </a:r>
            <a:r>
              <a:rPr lang="en-US" altLang="en-GB" sz="2400" dirty="0">
                <a:latin typeface="Arial" pitchFamily="34" charset="0"/>
                <a:cs typeface="Arial" pitchFamily="34" charset="0"/>
              </a:rPr>
              <a:t>by increasing taxes</a:t>
            </a:r>
            <a:endParaRPr lang="en-GB" altLang="en-GB" sz="2400" dirty="0">
              <a:latin typeface="Arial" pitchFamily="34" charset="0"/>
              <a:cs typeface="Arial" pitchFamily="34" charset="0"/>
            </a:endParaRPr>
          </a:p>
        </p:txBody>
      </p:sp>
      <p:sp>
        <p:nvSpPr>
          <p:cNvPr id="23" name="Rectangle 21"/>
          <p:cNvSpPr>
            <a:spLocks noChangeArrowheads="1"/>
          </p:cNvSpPr>
          <p:nvPr/>
        </p:nvSpPr>
        <p:spPr bwMode="auto">
          <a:xfrm>
            <a:off x="9372600" y="6102352"/>
            <a:ext cx="3936207" cy="1761066"/>
          </a:xfrm>
          <a:prstGeom prst="rect">
            <a:avLst/>
          </a:prstGeom>
          <a:solidFill>
            <a:schemeClr val="bg2"/>
          </a:solidFill>
          <a:ln w="12700" algn="ctr">
            <a:noFill/>
            <a:miter lim="800000"/>
            <a:headEnd/>
            <a:tailEnd/>
          </a:ln>
        </p:spPr>
        <p:txBody>
          <a:bodyPr lIns="120434" tIns="60217" rIns="120434" bIns="60217"/>
          <a:lstStyle/>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Millennium   Development Goals</a:t>
            </a:r>
          </a:p>
          <a:p>
            <a:pPr marL="326555" indent="-326555" defTabSz="1204173">
              <a:spcBef>
                <a:spcPct val="20000"/>
              </a:spcBef>
              <a:spcAft>
                <a:spcPct val="15000"/>
              </a:spcAft>
              <a:buSzPct val="90000"/>
              <a:buFontTx/>
              <a:buChar char="•"/>
            </a:pPr>
            <a:r>
              <a:rPr lang="en-US" altLang="en-GB" sz="2400" dirty="0">
                <a:latin typeface="Arial" pitchFamily="34" charset="0"/>
                <a:cs typeface="Arial" pitchFamily="34" charset="0"/>
              </a:rPr>
              <a:t>Disinvestment policy</a:t>
            </a:r>
            <a:endParaRPr lang="en-GB" altLang="en-GB" sz="2400" dirty="0">
              <a:latin typeface="Arial" pitchFamily="34" charset="0"/>
              <a:cs typeface="Arial" pitchFamily="34" charset="0"/>
            </a:endParaRPr>
          </a:p>
          <a:p>
            <a:pPr marL="326555" indent="-326555" defTabSz="1204173">
              <a:spcBef>
                <a:spcPct val="20000"/>
              </a:spcBef>
              <a:spcAft>
                <a:spcPct val="15000"/>
              </a:spcAft>
              <a:buSzPct val="90000"/>
              <a:buFontTx/>
              <a:buChar char="•"/>
            </a:pPr>
            <a:r>
              <a:rPr lang="en-GB" altLang="en-GB" sz="2400" dirty="0" err="1">
                <a:latin typeface="Arial" pitchFamily="34" charset="0"/>
                <a:cs typeface="Arial" pitchFamily="34" charset="0"/>
              </a:rPr>
              <a:t>NeGP</a:t>
            </a:r>
            <a:endParaRPr lang="en-US" altLang="en-GB" sz="2400" dirty="0">
              <a:latin typeface="Arial" pitchFamily="34" charset="0"/>
              <a:cs typeface="Arial" pitchFamily="34" charset="0"/>
            </a:endParaRPr>
          </a:p>
        </p:txBody>
      </p:sp>
      <p:sp>
        <p:nvSpPr>
          <p:cNvPr id="11" name="Rectangle 9"/>
          <p:cNvSpPr>
            <a:spLocks noChangeArrowheads="1"/>
          </p:cNvSpPr>
          <p:nvPr/>
        </p:nvSpPr>
        <p:spPr bwMode="auto">
          <a:xfrm>
            <a:off x="440533" y="4064000"/>
            <a:ext cx="3936206" cy="1534584"/>
          </a:xfrm>
          <a:prstGeom prst="rect">
            <a:avLst/>
          </a:prstGeom>
          <a:solidFill>
            <a:schemeClr val="bg2"/>
          </a:solidFill>
          <a:ln w="12700" algn="ctr">
            <a:noFill/>
            <a:miter lim="800000"/>
            <a:headEnd/>
            <a:tailEnd/>
          </a:ln>
        </p:spPr>
        <p:txBody>
          <a:bodyPr wrap="square" lIns="120434" tIns="60217" rIns="120434" bIns="60217" anchor="ctr"/>
          <a:lstStyle/>
          <a:p>
            <a:pPr defTabSz="1204173">
              <a:buSzPct val="90000"/>
              <a:buFontTx/>
              <a:buChar char="•"/>
            </a:pPr>
            <a:r>
              <a:rPr lang="en-US" altLang="en-GB" sz="2400" dirty="0">
                <a:latin typeface="Arial" pitchFamily="34" charset="0"/>
                <a:cs typeface="Arial" pitchFamily="34" charset="0"/>
              </a:rPr>
              <a:t> Changing</a:t>
            </a:r>
          </a:p>
          <a:p>
            <a:pPr defTabSz="1204173">
              <a:buSzPct val="90000"/>
            </a:pPr>
            <a:r>
              <a:rPr lang="en-US" altLang="en-GB" sz="2400" dirty="0">
                <a:latin typeface="Arial" pitchFamily="34" charset="0"/>
                <a:cs typeface="Arial" pitchFamily="34" charset="0"/>
              </a:rPr>
              <a:t>  demographic trends </a:t>
            </a:r>
            <a:r>
              <a:rPr lang="en-US" altLang="en-GB" sz="2400" dirty="0" smtClean="0">
                <a:latin typeface="Arial" pitchFamily="34" charset="0"/>
                <a:cs typeface="Arial" pitchFamily="34" charset="0"/>
              </a:rPr>
              <a:t>(young population) </a:t>
            </a:r>
            <a:r>
              <a:rPr lang="en-GB" altLang="en-GB" sz="2400" dirty="0" smtClean="0">
                <a:latin typeface="Arial" pitchFamily="34" charset="0"/>
                <a:cs typeface="Arial" pitchFamily="34" charset="0"/>
              </a:rPr>
              <a:t> </a:t>
            </a:r>
            <a:endParaRPr lang="en-GB" altLang="en-GB"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211200"/>
            <a:ext cx="13208400" cy="1008000"/>
          </a:xfrm>
        </p:spPr>
        <p:txBody>
          <a:bodyPr/>
          <a:lstStyle/>
          <a:p>
            <a:pPr algn="l"/>
            <a:r>
              <a:rPr lang="en-US" sz="4000" b="1" dirty="0" smtClean="0">
                <a:solidFill>
                  <a:schemeClr val="tx1"/>
                </a:solidFill>
              </a:rPr>
              <a:t>G2C example: e-</a:t>
            </a:r>
            <a:r>
              <a:rPr lang="en-US" sz="4000" b="1" dirty="0" err="1" smtClean="0">
                <a:solidFill>
                  <a:schemeClr val="tx1"/>
                </a:solidFill>
              </a:rPr>
              <a:t>Seva</a:t>
            </a:r>
            <a:endParaRPr lang="en-US" sz="4000" b="1" dirty="0" smtClean="0">
              <a:solidFill>
                <a:schemeClr val="tx1"/>
              </a:solidFill>
            </a:endParaRPr>
          </a:p>
        </p:txBody>
      </p:sp>
      <p:sp>
        <p:nvSpPr>
          <p:cNvPr id="16" name="Rectangle 3"/>
          <p:cNvSpPr txBox="1">
            <a:spLocks noChangeArrowheads="1"/>
          </p:cNvSpPr>
          <p:nvPr/>
        </p:nvSpPr>
        <p:spPr bwMode="auto">
          <a:xfrm>
            <a:off x="454819" y="1117600"/>
            <a:ext cx="6981825" cy="660188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89833" indent="-489833" defTabSz="993272" eaLnBrk="0" fontAlgn="base" hangingPunct="0">
              <a:lnSpc>
                <a:spcPct val="110000"/>
              </a:lnSpc>
              <a:spcBef>
                <a:spcPct val="20000"/>
              </a:spcBef>
              <a:spcAft>
                <a:spcPts val="857"/>
              </a:spcAft>
              <a:buSzPct val="90000"/>
              <a:buFont typeface="Arial" pitchFamily="34" charset="0"/>
              <a:buChar char="•"/>
              <a:defRPr/>
            </a:pPr>
            <a:r>
              <a:rPr lang="en-US" sz="2400" kern="0" dirty="0" smtClean="0">
                <a:latin typeface="Arial"/>
                <a:cs typeface="Arial"/>
              </a:rPr>
              <a:t>One-stop-shop for citizen/ business services</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Open 8 am to 8 pm </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Open 8 am to 3 pm on Holidays</a:t>
            </a:r>
          </a:p>
          <a:p>
            <a:pPr marL="489833" indent="-489833" defTabSz="993272" eaLnBrk="0" fontAlgn="base" hangingPunct="0">
              <a:lnSpc>
                <a:spcPct val="110000"/>
              </a:lnSpc>
              <a:spcBef>
                <a:spcPct val="20000"/>
              </a:spcBef>
              <a:spcAft>
                <a:spcPts val="857"/>
              </a:spcAft>
              <a:buSzPct val="90000"/>
              <a:buFont typeface="Arial" pitchFamily="34" charset="0"/>
              <a:buChar char="•"/>
              <a:defRPr/>
            </a:pPr>
            <a:r>
              <a:rPr lang="en-US" sz="2400" kern="0" dirty="0" smtClean="0">
                <a:latin typeface="Arial"/>
                <a:cs typeface="Arial"/>
              </a:rPr>
              <a:t>Over 150 services</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Any service at any </a:t>
            </a:r>
            <a:r>
              <a:rPr lang="en-US" sz="2400" kern="0" dirty="0" err="1" smtClean="0">
                <a:latin typeface="Arial"/>
                <a:cs typeface="Arial"/>
              </a:rPr>
              <a:t>centre</a:t>
            </a:r>
            <a:r>
              <a:rPr lang="en-US" sz="2400" kern="0" dirty="0" smtClean="0">
                <a:latin typeface="Arial"/>
                <a:cs typeface="Arial"/>
              </a:rPr>
              <a:t>, any counter</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G2C, G2B, B2C services</a:t>
            </a:r>
          </a:p>
          <a:p>
            <a:pPr marL="489833" indent="-489833" defTabSz="993272" eaLnBrk="0" fontAlgn="base" hangingPunct="0">
              <a:lnSpc>
                <a:spcPct val="110000"/>
              </a:lnSpc>
              <a:spcBef>
                <a:spcPct val="20000"/>
              </a:spcBef>
              <a:spcAft>
                <a:spcPts val="857"/>
              </a:spcAft>
              <a:buSzPct val="90000"/>
              <a:buFont typeface="Arial" pitchFamily="34" charset="0"/>
              <a:buChar char="•"/>
              <a:defRPr/>
            </a:pPr>
            <a:r>
              <a:rPr lang="en-US" sz="2400" kern="0" dirty="0" smtClean="0">
                <a:latin typeface="Arial"/>
                <a:cs typeface="Arial"/>
              </a:rPr>
              <a:t>Efficient Service</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3 to 5 minutes per transaction on non-peak days</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20 to 30 min on peak days in some </a:t>
            </a:r>
            <a:r>
              <a:rPr lang="en-US" sz="2400" kern="0" dirty="0" err="1" smtClean="0">
                <a:latin typeface="Arial"/>
                <a:cs typeface="Arial"/>
              </a:rPr>
              <a:t>centres</a:t>
            </a:r>
            <a:endParaRPr lang="en-US" sz="2400" kern="0" dirty="0" smtClean="0">
              <a:latin typeface="Arial"/>
              <a:cs typeface="Arial"/>
            </a:endParaRPr>
          </a:p>
          <a:p>
            <a:pPr marL="489833" indent="-489833" defTabSz="993272" eaLnBrk="0" fontAlgn="base" hangingPunct="0">
              <a:lnSpc>
                <a:spcPct val="110000"/>
              </a:lnSpc>
              <a:spcBef>
                <a:spcPct val="20000"/>
              </a:spcBef>
              <a:spcAft>
                <a:spcPts val="857"/>
              </a:spcAft>
              <a:buSzPct val="90000"/>
              <a:buFont typeface="Arial" pitchFamily="34" charset="0"/>
              <a:buChar char="•"/>
              <a:defRPr/>
            </a:pPr>
            <a:r>
              <a:rPr lang="en-US" sz="2400" kern="0" dirty="0" smtClean="0">
                <a:latin typeface="Arial"/>
                <a:cs typeface="Arial"/>
              </a:rPr>
              <a:t>Good ambience for citizens</a:t>
            </a:r>
          </a:p>
          <a:p>
            <a:pPr marL="816388" lvl="1" indent="-489833" defTabSz="993272" eaLnBrk="0" fontAlgn="base" hangingPunct="0">
              <a:lnSpc>
                <a:spcPct val="110000"/>
              </a:lnSpc>
              <a:spcBef>
                <a:spcPct val="0"/>
              </a:spcBef>
              <a:spcAft>
                <a:spcPts val="857"/>
              </a:spcAft>
              <a:buSzPct val="90000"/>
              <a:buFont typeface="Arial" pitchFamily="34" charset="0"/>
              <a:buChar char="−"/>
              <a:defRPr/>
            </a:pPr>
            <a:r>
              <a:rPr lang="en-US" sz="2400" kern="0" dirty="0" smtClean="0">
                <a:latin typeface="Arial"/>
                <a:cs typeface="Arial"/>
              </a:rPr>
              <a:t>No more standing in line</a:t>
            </a:r>
          </a:p>
          <a:p>
            <a:pPr marL="489833" indent="-489833" defTabSz="993272" eaLnBrk="0" fontAlgn="base" hangingPunct="0">
              <a:lnSpc>
                <a:spcPct val="110000"/>
              </a:lnSpc>
              <a:spcBef>
                <a:spcPct val="20000"/>
              </a:spcBef>
              <a:spcAft>
                <a:spcPts val="857"/>
              </a:spcAft>
              <a:buSzPct val="90000"/>
              <a:buFont typeface="Arial" pitchFamily="34" charset="0"/>
              <a:buChar char="•"/>
              <a:defRPr/>
            </a:pPr>
            <a:r>
              <a:rPr lang="en-US" sz="2400" kern="0" dirty="0" smtClean="0">
                <a:latin typeface="Arial"/>
                <a:cs typeface="Arial"/>
              </a:rPr>
              <a:t>Electronic Queue Management system</a:t>
            </a:r>
          </a:p>
          <a:p>
            <a:pPr marL="489833" indent="-489833" defTabSz="993272" eaLnBrk="0" fontAlgn="base" hangingPunct="0">
              <a:lnSpc>
                <a:spcPct val="110000"/>
              </a:lnSpc>
              <a:spcBef>
                <a:spcPct val="20000"/>
              </a:spcBef>
              <a:spcAft>
                <a:spcPts val="857"/>
              </a:spcAft>
              <a:buSzPct val="90000"/>
              <a:buFont typeface="Arial" pitchFamily="34" charset="0"/>
              <a:buChar char="•"/>
              <a:defRPr/>
            </a:pPr>
            <a:endParaRPr lang="en-US" sz="2400" kern="0" dirty="0">
              <a:latin typeface="Arial"/>
              <a:cs typeface="Arial"/>
            </a:endParaRPr>
          </a:p>
        </p:txBody>
      </p:sp>
      <p:sp>
        <p:nvSpPr>
          <p:cNvPr id="19" name="Rectangle 3"/>
          <p:cNvSpPr txBox="1">
            <a:spLocks noChangeArrowheads="1"/>
          </p:cNvSpPr>
          <p:nvPr/>
        </p:nvSpPr>
        <p:spPr bwMode="auto">
          <a:xfrm>
            <a:off x="7872411" y="2245782"/>
            <a:ext cx="5614989" cy="4011081"/>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marL="489833" indent="-489833" defTabSz="993272" eaLnBrk="0" fontAlgn="base" hangingPunct="0">
              <a:lnSpc>
                <a:spcPct val="110000"/>
              </a:lnSpc>
              <a:spcBef>
                <a:spcPct val="20000"/>
              </a:spcBef>
              <a:spcAft>
                <a:spcPts val="857"/>
              </a:spcAft>
              <a:buSzPct val="90000"/>
              <a:buFont typeface="Arial" pitchFamily="34" charset="0"/>
              <a:buChar char="•"/>
              <a:defRPr/>
            </a:pPr>
            <a:r>
              <a:rPr lang="en-US" kern="0" dirty="0" smtClean="0">
                <a:latin typeface="Arial"/>
                <a:cs typeface="Arial"/>
              </a:rPr>
              <a:t>Services delivered through e-Seva </a:t>
            </a:r>
          </a:p>
          <a:p>
            <a:pPr marL="816388" lvl="1" indent="-489833" defTabSz="993272" eaLnBrk="0" hangingPunct="0">
              <a:lnSpc>
                <a:spcPct val="110000"/>
              </a:lnSpc>
              <a:spcAft>
                <a:spcPts val="857"/>
              </a:spcAft>
              <a:buFont typeface="Arial" pitchFamily="34" charset="0"/>
              <a:buChar char="−"/>
              <a:defRPr/>
            </a:pPr>
            <a:r>
              <a:rPr lang="en-US" kern="0" dirty="0" smtClean="0">
                <a:latin typeface="Arial"/>
                <a:cs typeface="Arial"/>
              </a:rPr>
              <a:t>Payment of Utilities Bills (electricity, water, telephone..)</a:t>
            </a:r>
          </a:p>
          <a:p>
            <a:pPr marL="816388" lvl="1" indent="-489833" defTabSz="993272" eaLnBrk="0" hangingPunct="0">
              <a:lnSpc>
                <a:spcPct val="110000"/>
              </a:lnSpc>
              <a:spcAft>
                <a:spcPts val="857"/>
              </a:spcAft>
              <a:buFont typeface="Arial" pitchFamily="34" charset="0"/>
              <a:buChar char="−"/>
              <a:defRPr/>
            </a:pPr>
            <a:r>
              <a:rPr lang="en-US" kern="0" dirty="0" smtClean="0">
                <a:latin typeface="Arial"/>
                <a:cs typeface="Arial"/>
              </a:rPr>
              <a:t>Receipt of Applications (Passport) </a:t>
            </a:r>
          </a:p>
          <a:p>
            <a:pPr marL="816388" lvl="1" indent="-489833" defTabSz="993272" eaLnBrk="0" hangingPunct="0">
              <a:lnSpc>
                <a:spcPct val="110000"/>
              </a:lnSpc>
              <a:spcAft>
                <a:spcPts val="857"/>
              </a:spcAft>
              <a:buFont typeface="Arial" pitchFamily="34" charset="0"/>
              <a:buChar char="−"/>
              <a:defRPr/>
            </a:pPr>
            <a:r>
              <a:rPr lang="en-US" kern="0" dirty="0" smtClean="0">
                <a:latin typeface="Arial"/>
                <a:cs typeface="Arial"/>
              </a:rPr>
              <a:t>Application for certificates (birth &amp; death, encumbrance)</a:t>
            </a:r>
          </a:p>
          <a:p>
            <a:pPr marL="816388" lvl="1" indent="-489833" defTabSz="993272" eaLnBrk="0" hangingPunct="0">
              <a:lnSpc>
                <a:spcPct val="110000"/>
              </a:lnSpc>
              <a:spcAft>
                <a:spcPts val="857"/>
              </a:spcAft>
              <a:buFont typeface="Arial" pitchFamily="34" charset="0"/>
              <a:buChar char="−"/>
              <a:defRPr/>
            </a:pPr>
            <a:r>
              <a:rPr lang="en-US" kern="0" dirty="0" smtClean="0">
                <a:latin typeface="Arial"/>
                <a:cs typeface="Arial"/>
              </a:rPr>
              <a:t>Transport department services</a:t>
            </a:r>
          </a:p>
          <a:p>
            <a:pPr marL="816388" lvl="1" indent="-489833" defTabSz="993272" eaLnBrk="0" hangingPunct="0">
              <a:lnSpc>
                <a:spcPct val="110000"/>
              </a:lnSpc>
              <a:spcAft>
                <a:spcPts val="857"/>
              </a:spcAft>
              <a:buFont typeface="Arial" pitchFamily="34" charset="0"/>
              <a:buChar char="−"/>
              <a:defRPr/>
            </a:pPr>
            <a:r>
              <a:rPr lang="en-US" kern="0" dirty="0" smtClean="0">
                <a:latin typeface="Arial"/>
                <a:cs typeface="Arial"/>
              </a:rPr>
              <a:t>Ticket reservations </a:t>
            </a:r>
          </a:p>
          <a:p>
            <a:pPr marL="816388" lvl="1" indent="-489833" defTabSz="993272" eaLnBrk="0" hangingPunct="0">
              <a:lnSpc>
                <a:spcPct val="110000"/>
              </a:lnSpc>
              <a:spcAft>
                <a:spcPts val="857"/>
              </a:spcAft>
              <a:buFont typeface="Arial" pitchFamily="34" charset="0"/>
              <a:buChar char="−"/>
              <a:defRPr/>
            </a:pPr>
            <a:r>
              <a:rPr lang="en-US" kern="0" dirty="0" smtClean="0">
                <a:latin typeface="Arial"/>
                <a:cs typeface="Arial"/>
              </a:rPr>
              <a:t>Application for Licenses &amp; Permits</a:t>
            </a:r>
          </a:p>
          <a:p>
            <a:pPr marL="489833" indent="-489833" defTabSz="993272" eaLnBrk="0" fontAlgn="base" hangingPunct="0">
              <a:lnSpc>
                <a:spcPct val="110000"/>
              </a:lnSpc>
              <a:spcBef>
                <a:spcPct val="20000"/>
              </a:spcBef>
              <a:spcAft>
                <a:spcPts val="857"/>
              </a:spcAft>
              <a:buSzPct val="90000"/>
              <a:buFont typeface="Arial" pitchFamily="34" charset="0"/>
              <a:buChar char="•"/>
              <a:defRPr/>
            </a:pPr>
            <a:endParaRPr lang="en-US" kern="0" dirty="0" smtClean="0">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Effect transition="in" filter="blinds(horizontal)">
                                      <p:cBhvr>
                                        <p:cTn id="7" dur="500"/>
                                        <p:tgtEl>
                                          <p:spTgt spid="1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6">
                                            <p:txEl>
                                              <p:pRg st="1" end="1"/>
                                            </p:txEl>
                                          </p:spTgt>
                                        </p:tgtEl>
                                        <p:attrNameLst>
                                          <p:attrName>style.visibility</p:attrName>
                                        </p:attrNameLst>
                                      </p:cBhvr>
                                      <p:to>
                                        <p:strVal val="visible"/>
                                      </p:to>
                                    </p:set>
                                    <p:animEffect transition="in" filter="blinds(horizontal)">
                                      <p:cBhvr>
                                        <p:cTn id="10" dur="500"/>
                                        <p:tgtEl>
                                          <p:spTgt spid="16">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
                                            <p:txEl>
                                              <p:pRg st="2" end="2"/>
                                            </p:txEl>
                                          </p:spTgt>
                                        </p:tgtEl>
                                        <p:attrNameLst>
                                          <p:attrName>style.visibility</p:attrName>
                                        </p:attrNameLst>
                                      </p:cBhvr>
                                      <p:to>
                                        <p:strVal val="visible"/>
                                      </p:to>
                                    </p:set>
                                    <p:animEffect transition="in" filter="blinds(horizontal)">
                                      <p:cBhvr>
                                        <p:cTn id="13" dur="500"/>
                                        <p:tgtEl>
                                          <p:spTgt spid="1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6">
                                            <p:txEl>
                                              <p:pRg st="3" end="3"/>
                                            </p:txEl>
                                          </p:spTgt>
                                        </p:tgtEl>
                                        <p:attrNameLst>
                                          <p:attrName>style.visibility</p:attrName>
                                        </p:attrNameLst>
                                      </p:cBhvr>
                                      <p:to>
                                        <p:strVal val="visible"/>
                                      </p:to>
                                    </p:set>
                                    <p:animEffect transition="in" filter="blinds(horizontal)">
                                      <p:cBhvr>
                                        <p:cTn id="18" dur="500"/>
                                        <p:tgtEl>
                                          <p:spTgt spid="16">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6">
                                            <p:txEl>
                                              <p:pRg st="4" end="4"/>
                                            </p:txEl>
                                          </p:spTgt>
                                        </p:tgtEl>
                                        <p:attrNameLst>
                                          <p:attrName>style.visibility</p:attrName>
                                        </p:attrNameLst>
                                      </p:cBhvr>
                                      <p:to>
                                        <p:strVal val="visible"/>
                                      </p:to>
                                    </p:set>
                                    <p:animEffect transition="in" filter="blinds(horizontal)">
                                      <p:cBhvr>
                                        <p:cTn id="21" dur="500"/>
                                        <p:tgtEl>
                                          <p:spTgt spid="16">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6">
                                            <p:txEl>
                                              <p:pRg st="5" end="5"/>
                                            </p:txEl>
                                          </p:spTgt>
                                        </p:tgtEl>
                                        <p:attrNameLst>
                                          <p:attrName>style.visibility</p:attrName>
                                        </p:attrNameLst>
                                      </p:cBhvr>
                                      <p:to>
                                        <p:strVal val="visible"/>
                                      </p:to>
                                    </p:set>
                                    <p:animEffect transition="in" filter="blinds(horizontal)">
                                      <p:cBhvr>
                                        <p:cTn id="24" dur="500"/>
                                        <p:tgtEl>
                                          <p:spTgt spid="1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6">
                                            <p:txEl>
                                              <p:pRg st="6" end="6"/>
                                            </p:txEl>
                                          </p:spTgt>
                                        </p:tgtEl>
                                        <p:attrNameLst>
                                          <p:attrName>style.visibility</p:attrName>
                                        </p:attrNameLst>
                                      </p:cBhvr>
                                      <p:to>
                                        <p:strVal val="visible"/>
                                      </p:to>
                                    </p:set>
                                    <p:animEffect transition="in" filter="blinds(horizontal)">
                                      <p:cBhvr>
                                        <p:cTn id="29" dur="500"/>
                                        <p:tgtEl>
                                          <p:spTgt spid="16">
                                            <p:txEl>
                                              <p:pRg st="6" end="6"/>
                                            </p:txEl>
                                          </p:spTgt>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16">
                                            <p:txEl>
                                              <p:pRg st="7" end="7"/>
                                            </p:txEl>
                                          </p:spTgt>
                                        </p:tgtEl>
                                        <p:attrNameLst>
                                          <p:attrName>style.visibility</p:attrName>
                                        </p:attrNameLst>
                                      </p:cBhvr>
                                      <p:to>
                                        <p:strVal val="visible"/>
                                      </p:to>
                                    </p:set>
                                    <p:animEffect transition="in" filter="blinds(horizontal)">
                                      <p:cBhvr>
                                        <p:cTn id="32" dur="500"/>
                                        <p:tgtEl>
                                          <p:spTgt spid="16">
                                            <p:txEl>
                                              <p:pRg st="7" end="7"/>
                                            </p:txEl>
                                          </p:spTgt>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6">
                                            <p:txEl>
                                              <p:pRg st="8" end="8"/>
                                            </p:txEl>
                                          </p:spTgt>
                                        </p:tgtEl>
                                        <p:attrNameLst>
                                          <p:attrName>style.visibility</p:attrName>
                                        </p:attrNameLst>
                                      </p:cBhvr>
                                      <p:to>
                                        <p:strVal val="visible"/>
                                      </p:to>
                                    </p:set>
                                    <p:animEffect transition="in" filter="blinds(horizontal)">
                                      <p:cBhvr>
                                        <p:cTn id="35" dur="500"/>
                                        <p:tgtEl>
                                          <p:spTgt spid="16">
                                            <p:txEl>
                                              <p:pRg st="8" end="8"/>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16">
                                            <p:txEl>
                                              <p:pRg st="9" end="9"/>
                                            </p:txEl>
                                          </p:spTgt>
                                        </p:tgtEl>
                                        <p:attrNameLst>
                                          <p:attrName>style.visibility</p:attrName>
                                        </p:attrNameLst>
                                      </p:cBhvr>
                                      <p:to>
                                        <p:strVal val="visible"/>
                                      </p:to>
                                    </p:set>
                                    <p:animEffect transition="in" filter="blinds(horizontal)">
                                      <p:cBhvr>
                                        <p:cTn id="40" dur="500"/>
                                        <p:tgtEl>
                                          <p:spTgt spid="16">
                                            <p:txEl>
                                              <p:pRg st="9" end="9"/>
                                            </p:txEl>
                                          </p:spTgt>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16">
                                            <p:txEl>
                                              <p:pRg st="10" end="10"/>
                                            </p:txEl>
                                          </p:spTgt>
                                        </p:tgtEl>
                                        <p:attrNameLst>
                                          <p:attrName>style.visibility</p:attrName>
                                        </p:attrNameLst>
                                      </p:cBhvr>
                                      <p:to>
                                        <p:strVal val="visible"/>
                                      </p:to>
                                    </p:set>
                                    <p:animEffect transition="in" filter="blinds(horizontal)">
                                      <p:cBhvr>
                                        <p:cTn id="43" dur="500"/>
                                        <p:tgtEl>
                                          <p:spTgt spid="16">
                                            <p:txEl>
                                              <p:pRg st="10" end="1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16">
                                            <p:txEl>
                                              <p:pRg st="11" end="11"/>
                                            </p:txEl>
                                          </p:spTgt>
                                        </p:tgtEl>
                                        <p:attrNameLst>
                                          <p:attrName>style.visibility</p:attrName>
                                        </p:attrNameLst>
                                      </p:cBhvr>
                                      <p:to>
                                        <p:strVal val="visible"/>
                                      </p:to>
                                    </p:set>
                                    <p:animEffect transition="in" filter="blinds(horizontal)">
                                      <p:cBhvr>
                                        <p:cTn id="48" dur="500"/>
                                        <p:tgtEl>
                                          <p:spTgt spid="16">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blinds(horizontal)">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19"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406400"/>
            <a:ext cx="13208400" cy="1008000"/>
          </a:xfrm>
        </p:spPr>
        <p:txBody>
          <a:bodyPr/>
          <a:lstStyle/>
          <a:p>
            <a:pPr algn="l"/>
            <a:r>
              <a:rPr lang="en-US" sz="4000" b="1" dirty="0" smtClean="0">
                <a:solidFill>
                  <a:schemeClr val="tx1"/>
                </a:solidFill>
              </a:rPr>
              <a:t>Transformation from department oriented to customer oriented…</a:t>
            </a:r>
          </a:p>
        </p:txBody>
      </p:sp>
      <p:grpSp>
        <p:nvGrpSpPr>
          <p:cNvPr id="5" name="Group 9"/>
          <p:cNvGrpSpPr>
            <a:grpSpLocks/>
          </p:cNvGrpSpPr>
          <p:nvPr/>
        </p:nvGrpSpPr>
        <p:grpSpPr bwMode="auto">
          <a:xfrm>
            <a:off x="614363" y="1912951"/>
            <a:ext cx="12687300" cy="6096000"/>
            <a:chOff x="528" y="1237"/>
            <a:chExt cx="4944" cy="2603"/>
          </a:xfrm>
        </p:grpSpPr>
        <p:pic>
          <p:nvPicPr>
            <p:cNvPr id="6" name="Picture 2" descr="Dept Oriented"/>
            <p:cNvPicPr>
              <a:picLocks noChangeAspect="1" noChangeArrowheads="1"/>
            </p:cNvPicPr>
            <p:nvPr/>
          </p:nvPicPr>
          <p:blipFill>
            <a:blip r:embed="rId3" cstate="print"/>
            <a:srcRect/>
            <a:stretch>
              <a:fillRect/>
            </a:stretch>
          </p:blipFill>
          <p:spPr bwMode="auto">
            <a:xfrm>
              <a:off x="528" y="1237"/>
              <a:ext cx="1661" cy="2598"/>
            </a:xfrm>
            <a:prstGeom prst="rect">
              <a:avLst/>
            </a:prstGeom>
            <a:noFill/>
          </p:spPr>
        </p:pic>
        <p:pic>
          <p:nvPicPr>
            <p:cNvPr id="7" name="Picture 3" descr="Transformation"/>
            <p:cNvPicPr>
              <a:picLocks noChangeAspect="1" noChangeArrowheads="1"/>
            </p:cNvPicPr>
            <p:nvPr/>
          </p:nvPicPr>
          <p:blipFill>
            <a:blip r:embed="rId4" cstate="print"/>
            <a:srcRect/>
            <a:stretch>
              <a:fillRect/>
            </a:stretch>
          </p:blipFill>
          <p:spPr bwMode="auto">
            <a:xfrm>
              <a:off x="2394" y="1242"/>
              <a:ext cx="294" cy="2598"/>
            </a:xfrm>
            <a:prstGeom prst="rect">
              <a:avLst/>
            </a:prstGeom>
            <a:noFill/>
          </p:spPr>
        </p:pic>
        <p:pic>
          <p:nvPicPr>
            <p:cNvPr id="8" name="Picture 4" descr="Customer Oriented"/>
            <p:cNvPicPr>
              <a:picLocks noChangeAspect="1" noChangeArrowheads="1"/>
            </p:cNvPicPr>
            <p:nvPr/>
          </p:nvPicPr>
          <p:blipFill>
            <a:blip r:embed="rId5" cstate="print"/>
            <a:srcRect/>
            <a:stretch>
              <a:fillRect/>
            </a:stretch>
          </p:blipFill>
          <p:spPr bwMode="auto">
            <a:xfrm>
              <a:off x="2976" y="1237"/>
              <a:ext cx="2112" cy="2598"/>
            </a:xfrm>
            <a:prstGeom prst="rect">
              <a:avLst/>
            </a:prstGeom>
            <a:noFill/>
          </p:spPr>
        </p:pic>
        <p:sp>
          <p:nvSpPr>
            <p:cNvPr id="9" name="AutoShape 5"/>
            <p:cNvSpPr>
              <a:spLocks noChangeArrowheads="1"/>
            </p:cNvSpPr>
            <p:nvPr/>
          </p:nvSpPr>
          <p:spPr bwMode="auto">
            <a:xfrm>
              <a:off x="4944" y="2299"/>
              <a:ext cx="528" cy="143"/>
            </a:xfrm>
            <a:prstGeom prst="roundRect">
              <a:avLst>
                <a:gd name="adj" fmla="val 16667"/>
              </a:avLst>
            </a:prstGeom>
            <a:solidFill>
              <a:srgbClr val="E6D199"/>
            </a:solidFill>
            <a:ln w="9525">
              <a:solidFill>
                <a:schemeClr val="tx1"/>
              </a:solidFill>
              <a:round/>
              <a:headEnd/>
              <a:tailEnd/>
            </a:ln>
            <a:effectLst/>
          </p:spPr>
          <p:txBody>
            <a:bodyPr wrap="none" lIns="91363" tIns="45681" rIns="91363" bIns="45681" anchor="ctr"/>
            <a:lstStyle/>
            <a:p>
              <a:pPr algn="ctr" eaLnBrk="0" hangingPunct="0"/>
              <a:r>
                <a:rPr lang="en-US" sz="1700" b="1" dirty="0">
                  <a:solidFill>
                    <a:srgbClr val="000000"/>
                  </a:solidFill>
                </a:rPr>
                <a:t>Pillar 1</a:t>
              </a:r>
            </a:p>
          </p:txBody>
        </p:sp>
        <p:sp>
          <p:nvSpPr>
            <p:cNvPr id="10" name="AutoShape 6"/>
            <p:cNvSpPr>
              <a:spLocks noChangeArrowheads="1"/>
            </p:cNvSpPr>
            <p:nvPr/>
          </p:nvSpPr>
          <p:spPr bwMode="auto">
            <a:xfrm>
              <a:off x="4944" y="2587"/>
              <a:ext cx="528" cy="144"/>
            </a:xfrm>
            <a:prstGeom prst="roundRect">
              <a:avLst>
                <a:gd name="adj" fmla="val 16667"/>
              </a:avLst>
            </a:prstGeom>
            <a:solidFill>
              <a:srgbClr val="E6D199"/>
            </a:solidFill>
            <a:ln w="9525">
              <a:solidFill>
                <a:schemeClr val="tx1"/>
              </a:solidFill>
              <a:round/>
              <a:headEnd/>
              <a:tailEnd/>
            </a:ln>
            <a:effectLst/>
          </p:spPr>
          <p:txBody>
            <a:bodyPr wrap="none" lIns="91363" tIns="45681" rIns="91363" bIns="45681" anchor="ctr"/>
            <a:lstStyle/>
            <a:p>
              <a:pPr algn="ctr" eaLnBrk="0" hangingPunct="0"/>
              <a:r>
                <a:rPr lang="en-US" sz="1700" b="1" dirty="0">
                  <a:solidFill>
                    <a:srgbClr val="000000"/>
                  </a:solidFill>
                </a:rPr>
                <a:t>Pillar 2</a:t>
              </a:r>
            </a:p>
          </p:txBody>
        </p:sp>
        <p:sp>
          <p:nvSpPr>
            <p:cNvPr id="11" name="AutoShape 7"/>
            <p:cNvSpPr>
              <a:spLocks noChangeArrowheads="1"/>
            </p:cNvSpPr>
            <p:nvPr/>
          </p:nvSpPr>
          <p:spPr bwMode="auto">
            <a:xfrm>
              <a:off x="4944" y="2826"/>
              <a:ext cx="528" cy="145"/>
            </a:xfrm>
            <a:prstGeom prst="roundRect">
              <a:avLst>
                <a:gd name="adj" fmla="val 16667"/>
              </a:avLst>
            </a:prstGeom>
            <a:solidFill>
              <a:srgbClr val="E6D199"/>
            </a:solidFill>
            <a:ln w="9525">
              <a:solidFill>
                <a:schemeClr val="tx1"/>
              </a:solidFill>
              <a:round/>
              <a:headEnd/>
              <a:tailEnd/>
            </a:ln>
            <a:effectLst/>
          </p:spPr>
          <p:txBody>
            <a:bodyPr wrap="none" lIns="91363" tIns="45681" rIns="91363" bIns="45681" anchor="ctr"/>
            <a:lstStyle/>
            <a:p>
              <a:pPr algn="ctr" eaLnBrk="0" hangingPunct="0"/>
              <a:r>
                <a:rPr lang="en-US" sz="1700" b="1" dirty="0">
                  <a:solidFill>
                    <a:srgbClr val="000000"/>
                  </a:solidFill>
                </a:rPr>
                <a:t>Pillar 3</a:t>
              </a: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203200"/>
            <a:ext cx="13208400" cy="1008000"/>
          </a:xfrm>
        </p:spPr>
        <p:txBody>
          <a:bodyPr/>
          <a:lstStyle/>
          <a:p>
            <a:pPr algn="l"/>
            <a:r>
              <a:rPr lang="en-US" sz="4000" dirty="0" err="1" smtClean="0">
                <a:solidFill>
                  <a:schemeClr val="tx1"/>
                </a:solidFill>
              </a:rPr>
              <a:t>e-Governance</a:t>
            </a:r>
            <a:r>
              <a:rPr lang="en-US" sz="4000" dirty="0" smtClean="0">
                <a:solidFill>
                  <a:schemeClr val="tx1"/>
                </a:solidFill>
              </a:rPr>
              <a:t> Evolution Model</a:t>
            </a:r>
          </a:p>
        </p:txBody>
      </p:sp>
      <p:cxnSp>
        <p:nvCxnSpPr>
          <p:cNvPr id="5" name="Straight Arrow Connector 4"/>
          <p:cNvCxnSpPr/>
          <p:nvPr/>
        </p:nvCxnSpPr>
        <p:spPr>
          <a:xfrm>
            <a:off x="6972300" y="7721600"/>
            <a:ext cx="57150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1485900" y="7721600"/>
            <a:ext cx="5029200" cy="2117"/>
          </a:xfrm>
          <a:prstGeom prst="straightConnector1">
            <a:avLst/>
          </a:prstGeom>
          <a:ln>
            <a:prstDash val="sys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676532" y="4976152"/>
            <a:ext cx="6093884" cy="2381"/>
          </a:xfrm>
          <a:prstGeom prst="line">
            <a:avLst/>
          </a:prstGeom>
          <a:ln>
            <a:head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371600" y="8024285"/>
            <a:ext cx="11430000" cy="2116"/>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828800" y="6601884"/>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Information</a:t>
            </a:r>
          </a:p>
        </p:txBody>
      </p:sp>
      <p:sp>
        <p:nvSpPr>
          <p:cNvPr id="10" name="Rectangle 9"/>
          <p:cNvSpPr/>
          <p:nvPr/>
        </p:nvSpPr>
        <p:spPr>
          <a:xfrm>
            <a:off x="4229100" y="5486400"/>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Interaction</a:t>
            </a:r>
          </a:p>
        </p:txBody>
      </p:sp>
      <p:cxnSp>
        <p:nvCxnSpPr>
          <p:cNvPr id="11" name="Straight Arrow Connector 10"/>
          <p:cNvCxnSpPr/>
          <p:nvPr/>
        </p:nvCxnSpPr>
        <p:spPr>
          <a:xfrm rot="5400000">
            <a:off x="3848233" y="5029068"/>
            <a:ext cx="5793317" cy="2382"/>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485900" y="4874685"/>
            <a:ext cx="11315700" cy="2116"/>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086600" y="3757084"/>
            <a:ext cx="21717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dirty="0"/>
              <a:t>Transaction</a:t>
            </a:r>
          </a:p>
        </p:txBody>
      </p:sp>
      <p:sp>
        <p:nvSpPr>
          <p:cNvPr id="14" name="Rectangle 13"/>
          <p:cNvSpPr/>
          <p:nvPr/>
        </p:nvSpPr>
        <p:spPr>
          <a:xfrm>
            <a:off x="9486900" y="2743200"/>
            <a:ext cx="2857500" cy="812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2400" dirty="0"/>
              <a:t>Transformation</a:t>
            </a:r>
          </a:p>
        </p:txBody>
      </p:sp>
      <p:sp>
        <p:nvSpPr>
          <p:cNvPr id="15" name="Rectangle 14"/>
          <p:cNvSpPr/>
          <p:nvPr/>
        </p:nvSpPr>
        <p:spPr>
          <a:xfrm>
            <a:off x="1828800" y="5687484"/>
            <a:ext cx="2171700" cy="812800"/>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Publishing of information/ services</a:t>
            </a:r>
          </a:p>
        </p:txBody>
      </p:sp>
      <p:sp>
        <p:nvSpPr>
          <p:cNvPr id="16" name="Rectangle 15"/>
          <p:cNvSpPr/>
          <p:nvPr/>
        </p:nvSpPr>
        <p:spPr>
          <a:xfrm>
            <a:off x="4106010" y="3352801"/>
            <a:ext cx="2400300" cy="20320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Two way transaction between Government and Stakeholders (Citizens , Businesses, Employees)</a:t>
            </a:r>
          </a:p>
        </p:txBody>
      </p:sp>
      <p:sp>
        <p:nvSpPr>
          <p:cNvPr id="17" name="Rectangle 16"/>
          <p:cNvSpPr/>
          <p:nvPr/>
        </p:nvSpPr>
        <p:spPr>
          <a:xfrm>
            <a:off x="7086600" y="2032001"/>
            <a:ext cx="2171700" cy="1623484"/>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Collaboration between departments and sharing of services/ </a:t>
            </a:r>
            <a:r>
              <a:rPr lang="en-US" sz="1700" dirty="0" smtClean="0">
                <a:solidFill>
                  <a:schemeClr val="tx1"/>
                </a:solidFill>
              </a:rPr>
              <a:t>information</a:t>
            </a:r>
            <a:endParaRPr lang="en-US" sz="1700" dirty="0">
              <a:solidFill>
                <a:schemeClr val="tx1"/>
              </a:solidFill>
            </a:endParaRPr>
          </a:p>
        </p:txBody>
      </p:sp>
      <p:sp>
        <p:nvSpPr>
          <p:cNvPr id="18" name="Rectangle 17"/>
          <p:cNvSpPr/>
          <p:nvPr/>
        </p:nvSpPr>
        <p:spPr>
          <a:xfrm>
            <a:off x="9486900" y="609600"/>
            <a:ext cx="2857500" cy="2032000"/>
          </a:xfrm>
          <a:prstGeom prst="rect">
            <a:avLst/>
          </a:prstGeom>
          <a:solidFill>
            <a:schemeClr val="bg1"/>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anchor="ctr"/>
          <a:lstStyle/>
          <a:p>
            <a:pPr algn="ctr">
              <a:defRPr/>
            </a:pPr>
            <a:r>
              <a:rPr lang="en-US" sz="1700" dirty="0">
                <a:solidFill>
                  <a:schemeClr val="tx1"/>
                </a:solidFill>
              </a:rPr>
              <a:t>Seamless </a:t>
            </a:r>
            <a:r>
              <a:rPr lang="en-US" sz="1700" dirty="0" smtClean="0">
                <a:solidFill>
                  <a:schemeClr val="tx1"/>
                </a:solidFill>
              </a:rPr>
              <a:t>services across </a:t>
            </a:r>
            <a:r>
              <a:rPr lang="en-US" sz="1700" dirty="0">
                <a:solidFill>
                  <a:schemeClr val="tx1"/>
                </a:solidFill>
              </a:rPr>
              <a:t>departments and customized information and services as per citizen’s requirements leading to real time integration</a:t>
            </a:r>
          </a:p>
        </p:txBody>
      </p:sp>
      <p:sp>
        <p:nvSpPr>
          <p:cNvPr id="19" name="TextBox 18"/>
          <p:cNvSpPr txBox="1">
            <a:spLocks noChangeArrowheads="1"/>
          </p:cNvSpPr>
          <p:nvPr/>
        </p:nvSpPr>
        <p:spPr bwMode="auto">
          <a:xfrm rot="-5400000">
            <a:off x="-1311349" y="4285689"/>
            <a:ext cx="4272906" cy="485841"/>
          </a:xfrm>
          <a:prstGeom prst="rect">
            <a:avLst/>
          </a:prstGeom>
          <a:noFill/>
          <a:ln w="9525">
            <a:noFill/>
            <a:miter lim="800000"/>
            <a:headEnd/>
            <a:tailEnd/>
          </a:ln>
        </p:spPr>
        <p:txBody>
          <a:bodyPr wrap="none" lIns="130622" tIns="65311" rIns="130622" bIns="65311">
            <a:spAutoFit/>
          </a:bodyPr>
          <a:lstStyle/>
          <a:p>
            <a:r>
              <a:rPr lang="en-US" sz="2300" dirty="0"/>
              <a:t>Degree of Change to </a:t>
            </a:r>
            <a:r>
              <a:rPr lang="en-US" sz="2300" dirty="0" smtClean="0"/>
              <a:t>Business</a:t>
            </a:r>
            <a:endParaRPr lang="en-US" sz="2300" dirty="0"/>
          </a:p>
        </p:txBody>
      </p:sp>
      <p:sp>
        <p:nvSpPr>
          <p:cNvPr id="20" name="TextBox 19"/>
          <p:cNvSpPr txBox="1">
            <a:spLocks noChangeArrowheads="1"/>
          </p:cNvSpPr>
          <p:nvPr/>
        </p:nvSpPr>
        <p:spPr bwMode="auto">
          <a:xfrm>
            <a:off x="5143500" y="8128000"/>
            <a:ext cx="3142788" cy="485841"/>
          </a:xfrm>
          <a:prstGeom prst="rect">
            <a:avLst/>
          </a:prstGeom>
          <a:noFill/>
          <a:ln w="9525">
            <a:noFill/>
            <a:miter lim="800000"/>
            <a:headEnd/>
            <a:tailEnd/>
          </a:ln>
        </p:spPr>
        <p:txBody>
          <a:bodyPr wrap="none" lIns="130622" tIns="65311" rIns="130622" bIns="65311">
            <a:spAutoFit/>
          </a:bodyPr>
          <a:lstStyle/>
          <a:p>
            <a:r>
              <a:rPr lang="en-US" sz="2300" dirty="0"/>
              <a:t>Role of e-Governance</a:t>
            </a:r>
            <a:endParaRPr lang="en-US" dirty="0"/>
          </a:p>
        </p:txBody>
      </p:sp>
      <p:sp>
        <p:nvSpPr>
          <p:cNvPr id="21" name="TextBox 20"/>
          <p:cNvSpPr txBox="1">
            <a:spLocks noChangeArrowheads="1"/>
          </p:cNvSpPr>
          <p:nvPr/>
        </p:nvSpPr>
        <p:spPr bwMode="auto">
          <a:xfrm>
            <a:off x="3429000" y="7518401"/>
            <a:ext cx="1148653" cy="439674"/>
          </a:xfrm>
          <a:prstGeom prst="rect">
            <a:avLst/>
          </a:prstGeom>
          <a:solidFill>
            <a:schemeClr val="bg1"/>
          </a:solidFill>
          <a:ln w="9525">
            <a:noFill/>
            <a:miter lim="800000"/>
            <a:headEnd/>
            <a:tailEnd/>
          </a:ln>
        </p:spPr>
        <p:txBody>
          <a:bodyPr wrap="none" lIns="130622" tIns="65311" rIns="130622" bIns="65311">
            <a:spAutoFit/>
          </a:bodyPr>
          <a:lstStyle/>
          <a:p>
            <a:r>
              <a:rPr lang="en-US" sz="2000" dirty="0"/>
              <a:t>Enabler</a:t>
            </a:r>
            <a:endParaRPr lang="en-US" dirty="0"/>
          </a:p>
        </p:txBody>
      </p:sp>
      <p:sp>
        <p:nvSpPr>
          <p:cNvPr id="22" name="TextBox 21"/>
          <p:cNvSpPr txBox="1">
            <a:spLocks noChangeArrowheads="1"/>
          </p:cNvSpPr>
          <p:nvPr/>
        </p:nvSpPr>
        <p:spPr bwMode="auto">
          <a:xfrm>
            <a:off x="9017795" y="7518401"/>
            <a:ext cx="1648918" cy="439674"/>
          </a:xfrm>
          <a:prstGeom prst="rect">
            <a:avLst/>
          </a:prstGeom>
          <a:solidFill>
            <a:schemeClr val="bg1"/>
          </a:solidFill>
          <a:ln w="9525">
            <a:noFill/>
            <a:miter lim="800000"/>
            <a:headEnd/>
            <a:tailEnd/>
          </a:ln>
        </p:spPr>
        <p:txBody>
          <a:bodyPr wrap="none" lIns="130622" tIns="65311" rIns="130622" bIns="65311">
            <a:spAutoFit/>
          </a:bodyPr>
          <a:lstStyle/>
          <a:p>
            <a:r>
              <a:rPr lang="en-US" sz="2000" dirty="0"/>
              <a:t>Transformer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down)">
                                      <p:cBhvr>
                                        <p:cTn id="17" dur="500"/>
                                        <p:tgtEl>
                                          <p:spTgt spid="1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ipe(left)">
                                      <p:cBhvr>
                                        <p:cTn id="21" dur="500"/>
                                        <p:tgtEl>
                                          <p:spTgt spid="20"/>
                                        </p:tgtEl>
                                      </p:cBhvr>
                                    </p:animEffect>
                                  </p:childTnLst>
                                </p:cTn>
                              </p:par>
                            </p:childTnLst>
                          </p:cTn>
                        </p:par>
                        <p:par>
                          <p:cTn id="22" fill="hold">
                            <p:stCondLst>
                              <p:cond delay="2000"/>
                            </p:stCondLst>
                            <p:childTnLst>
                              <p:par>
                                <p:cTn id="23" presetID="4" presetClass="entr" presetSubtype="3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ox(out)">
                                      <p:cBhvr>
                                        <p:cTn id="25" dur="500"/>
                                        <p:tgtEl>
                                          <p:spTgt spid="12"/>
                                        </p:tgtEl>
                                      </p:cBhvr>
                                    </p:animEffect>
                                  </p:childTnLst>
                                </p:cTn>
                              </p:par>
                            </p:childTnLst>
                          </p:cTn>
                        </p:par>
                        <p:par>
                          <p:cTn id="26" fill="hold">
                            <p:stCondLst>
                              <p:cond delay="2500"/>
                            </p:stCondLst>
                            <p:childTnLst>
                              <p:par>
                                <p:cTn id="27" presetID="4" presetClass="entr" presetSubtype="32"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ox(out)">
                                      <p:cBhvr>
                                        <p:cTn id="29" dur="500"/>
                                        <p:tgtEl>
                                          <p:spTgt spid="11"/>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2000"/>
                                        <p:tgtEl>
                                          <p:spTgt spid="9"/>
                                        </p:tgtEl>
                                      </p:cBhvr>
                                    </p:animEffect>
                                  </p:childTnLst>
                                </p:cTn>
                              </p:par>
                            </p:childTnLst>
                          </p:cTn>
                        </p:par>
                        <p:par>
                          <p:cTn id="34" fill="hold">
                            <p:stCondLst>
                              <p:cond delay="500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2000"/>
                                        <p:tgtEl>
                                          <p:spTgt spid="10"/>
                                        </p:tgtEl>
                                      </p:cBhvr>
                                    </p:animEffect>
                                  </p:childTnLst>
                                </p:cTn>
                              </p:par>
                            </p:childTnLst>
                          </p:cTn>
                        </p:par>
                        <p:par>
                          <p:cTn id="38" fill="hold">
                            <p:stCondLst>
                              <p:cond delay="7000"/>
                            </p:stCondLst>
                            <p:childTnLst>
                              <p:par>
                                <p:cTn id="39" presetID="4" presetClass="entr" presetSubtype="32"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box(out)">
                                      <p:cBhvr>
                                        <p:cTn id="41" dur="500"/>
                                        <p:tgtEl>
                                          <p:spTgt spid="6"/>
                                        </p:tgtEl>
                                      </p:cBhvr>
                                    </p:animEffect>
                                  </p:childTnLst>
                                </p:cTn>
                              </p:par>
                              <p:par>
                                <p:cTn id="42" presetID="4" presetClass="entr" presetSubtype="32"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box(out)">
                                      <p:cBhvr>
                                        <p:cTn id="44" dur="500"/>
                                        <p:tgtEl>
                                          <p:spTgt spid="21"/>
                                        </p:tgtEl>
                                      </p:cBhvr>
                                    </p:animEffect>
                                  </p:childTnLst>
                                </p:cTn>
                              </p:par>
                            </p:childTnLst>
                          </p:cTn>
                        </p:par>
                        <p:par>
                          <p:cTn id="45" fill="hold">
                            <p:stCondLst>
                              <p:cond delay="7500"/>
                            </p:stCondLst>
                            <p:childTnLst>
                              <p:par>
                                <p:cTn id="46" presetID="10"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2000"/>
                                        <p:tgtEl>
                                          <p:spTgt spid="13"/>
                                        </p:tgtEl>
                                      </p:cBhvr>
                                    </p:animEffect>
                                  </p:childTnLst>
                                </p:cTn>
                              </p:par>
                            </p:childTnLst>
                          </p:cTn>
                        </p:par>
                        <p:par>
                          <p:cTn id="49" fill="hold">
                            <p:stCondLst>
                              <p:cond delay="95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2000"/>
                                        <p:tgtEl>
                                          <p:spTgt spid="14"/>
                                        </p:tgtEl>
                                      </p:cBhvr>
                                    </p:animEffect>
                                  </p:childTnLst>
                                </p:cTn>
                              </p:par>
                            </p:childTnLst>
                          </p:cTn>
                        </p:par>
                        <p:par>
                          <p:cTn id="53" fill="hold">
                            <p:stCondLst>
                              <p:cond delay="11500"/>
                            </p:stCondLst>
                            <p:childTnLst>
                              <p:par>
                                <p:cTn id="54" presetID="4" presetClass="entr" presetSubtype="32"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box(out)">
                                      <p:cBhvr>
                                        <p:cTn id="56" dur="500"/>
                                        <p:tgtEl>
                                          <p:spTgt spid="5"/>
                                        </p:tgtEl>
                                      </p:cBhvr>
                                    </p:animEffect>
                                  </p:childTnLst>
                                </p:cTn>
                              </p:par>
                              <p:par>
                                <p:cTn id="57" presetID="4" presetClass="entr" presetSubtype="32"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box(out)">
                                      <p:cBhvr>
                                        <p:cTn id="59" dur="500"/>
                                        <p:tgtEl>
                                          <p:spTgt spid="22"/>
                                        </p:tgtEl>
                                      </p:cBhvr>
                                    </p:animEffect>
                                  </p:childTnLst>
                                </p:cTn>
                              </p:par>
                            </p:childTnLst>
                          </p:cTn>
                        </p:par>
                        <p:par>
                          <p:cTn id="60" fill="hold">
                            <p:stCondLst>
                              <p:cond delay="120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2000"/>
                                        <p:tgtEl>
                                          <p:spTgt spid="15"/>
                                        </p:tgtEl>
                                      </p:cBhvr>
                                    </p:animEffect>
                                  </p:childTnLst>
                                </p:cTn>
                              </p:par>
                            </p:childTnLst>
                          </p:cTn>
                        </p:par>
                        <p:par>
                          <p:cTn id="64" fill="hold">
                            <p:stCondLst>
                              <p:cond delay="1400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000"/>
                                        <p:tgtEl>
                                          <p:spTgt spid="16"/>
                                        </p:tgtEl>
                                      </p:cBhvr>
                                    </p:animEffect>
                                  </p:childTnLst>
                                </p:cTn>
                              </p:par>
                            </p:childTnLst>
                          </p:cTn>
                        </p:par>
                        <p:par>
                          <p:cTn id="68" fill="hold">
                            <p:stCondLst>
                              <p:cond delay="16000"/>
                            </p:stCondLst>
                            <p:childTnLst>
                              <p:par>
                                <p:cTn id="69" presetID="10"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fade">
                                      <p:cBhvr>
                                        <p:cTn id="71" dur="2000"/>
                                        <p:tgtEl>
                                          <p:spTgt spid="17"/>
                                        </p:tgtEl>
                                      </p:cBhvr>
                                    </p:animEffect>
                                  </p:childTnLst>
                                </p:cTn>
                              </p:par>
                            </p:childTnLst>
                          </p:cTn>
                        </p:par>
                        <p:par>
                          <p:cTn id="72" fill="hold">
                            <p:stCondLst>
                              <p:cond delay="18000"/>
                            </p:stCondLst>
                            <p:childTnLst>
                              <p:par>
                                <p:cTn id="73" presetID="10"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P spid="15" grpId="0" animBg="1"/>
      <p:bldP spid="16" grpId="0" animBg="1"/>
      <p:bldP spid="17" grpId="0" animBg="1"/>
      <p:bldP spid="18" grpId="0" animBg="1"/>
      <p:bldP spid="19" grpId="0"/>
      <p:bldP spid="20" grpId="0"/>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203200"/>
            <a:ext cx="13208400" cy="1008000"/>
          </a:xfrm>
        </p:spPr>
        <p:txBody>
          <a:bodyPr/>
          <a:lstStyle/>
          <a:p>
            <a:pPr algn="l"/>
            <a:r>
              <a:rPr lang="en-US" sz="4000" dirty="0" smtClean="0">
                <a:solidFill>
                  <a:schemeClr val="tx1"/>
                </a:solidFill>
              </a:rPr>
              <a:t>Key challenges to e-Governance…</a:t>
            </a:r>
          </a:p>
        </p:txBody>
      </p:sp>
      <p:sp>
        <p:nvSpPr>
          <p:cNvPr id="5" name="AutoShape 2"/>
          <p:cNvSpPr>
            <a:spLocks noChangeArrowheads="1"/>
          </p:cNvSpPr>
          <p:nvPr/>
        </p:nvSpPr>
        <p:spPr bwMode="auto">
          <a:xfrm>
            <a:off x="8360570" y="4266685"/>
            <a:ext cx="3671888" cy="2882900"/>
          </a:xfrm>
          <a:prstGeom prst="roundRect">
            <a:avLst>
              <a:gd name="adj" fmla="val 16667"/>
            </a:avLst>
          </a:prstGeom>
          <a:solidFill>
            <a:srgbClr val="99FF66"/>
          </a:solidFill>
          <a:ln w="9525">
            <a:solidFill>
              <a:schemeClr val="tx1"/>
            </a:solidFill>
            <a:round/>
            <a:headEnd/>
            <a:tailEnd/>
          </a:ln>
          <a:effectLst>
            <a:outerShdw dist="107763" dir="2700000" algn="ctr" rotWithShape="0">
              <a:schemeClr val="bg2"/>
            </a:outerShdw>
          </a:effectLst>
        </p:spPr>
        <p:txBody>
          <a:bodyPr wrap="none" lIns="106389" tIns="53093" rIns="106389" bIns="53093" anchor="ctr"/>
          <a:lstStyle/>
          <a:p>
            <a:pPr algn="ctr" defTabSz="1095321"/>
            <a:endParaRPr lang="en-US" dirty="0">
              <a:solidFill>
                <a:srgbClr val="000000"/>
              </a:solidFill>
            </a:endParaRPr>
          </a:p>
        </p:txBody>
      </p:sp>
      <p:sp>
        <p:nvSpPr>
          <p:cNvPr id="6" name="AutoShape 3"/>
          <p:cNvSpPr>
            <a:spLocks noChangeArrowheads="1"/>
          </p:cNvSpPr>
          <p:nvPr/>
        </p:nvSpPr>
        <p:spPr bwMode="auto">
          <a:xfrm>
            <a:off x="4991100" y="4222234"/>
            <a:ext cx="3000375" cy="2927351"/>
          </a:xfrm>
          <a:prstGeom prst="roundRect">
            <a:avLst>
              <a:gd name="adj" fmla="val 16667"/>
            </a:avLst>
          </a:prstGeom>
          <a:solidFill>
            <a:srgbClr val="FFCCFF"/>
          </a:solidFill>
          <a:ln w="9525">
            <a:solidFill>
              <a:schemeClr val="tx1"/>
            </a:solidFill>
            <a:round/>
            <a:headEnd/>
            <a:tailEnd/>
          </a:ln>
          <a:effectLst>
            <a:outerShdw dist="107763" dir="2700000" algn="ctr" rotWithShape="0">
              <a:schemeClr val="bg2"/>
            </a:outerShdw>
          </a:effectLst>
        </p:spPr>
        <p:txBody>
          <a:bodyPr wrap="none" lIns="126247" tIns="63214" rIns="126247" bIns="63214" anchor="ctr"/>
          <a:lstStyle/>
          <a:p>
            <a:pPr algn="ctr"/>
            <a:endParaRPr lang="hi-IN" sz="3600" dirty="0">
              <a:solidFill>
                <a:srgbClr val="00FF00"/>
              </a:solidFill>
            </a:endParaRPr>
          </a:p>
        </p:txBody>
      </p:sp>
      <p:sp>
        <p:nvSpPr>
          <p:cNvPr id="7" name="AutoShape 4"/>
          <p:cNvSpPr>
            <a:spLocks noChangeArrowheads="1"/>
          </p:cNvSpPr>
          <p:nvPr/>
        </p:nvSpPr>
        <p:spPr bwMode="auto">
          <a:xfrm>
            <a:off x="992983" y="4266684"/>
            <a:ext cx="3652838" cy="2901949"/>
          </a:xfrm>
          <a:prstGeom prst="roundRect">
            <a:avLst>
              <a:gd name="adj" fmla="val 16667"/>
            </a:avLst>
          </a:prstGeom>
          <a:solidFill>
            <a:srgbClr val="B0D1EC"/>
          </a:solidFill>
          <a:ln w="9525">
            <a:solidFill>
              <a:schemeClr val="tx1"/>
            </a:solidFill>
            <a:round/>
            <a:headEnd/>
            <a:tailEnd/>
          </a:ln>
          <a:effectLst>
            <a:outerShdw dist="107763" dir="2700000" algn="ctr" rotWithShape="0">
              <a:schemeClr val="bg2"/>
            </a:outerShdw>
          </a:effectLst>
        </p:spPr>
        <p:txBody>
          <a:bodyPr wrap="none" lIns="130622" tIns="65311" rIns="130622" bIns="65311" anchor="ctr"/>
          <a:lstStyle/>
          <a:p>
            <a:endParaRPr lang="en-GB"/>
          </a:p>
        </p:txBody>
      </p:sp>
      <p:sp>
        <p:nvSpPr>
          <p:cNvPr id="8" name="Oval 5"/>
          <p:cNvSpPr>
            <a:spLocks noChangeArrowheads="1"/>
          </p:cNvSpPr>
          <p:nvPr/>
        </p:nvSpPr>
        <p:spPr bwMode="auto">
          <a:xfrm>
            <a:off x="1088232" y="2008200"/>
            <a:ext cx="3188493" cy="914400"/>
          </a:xfrm>
          <a:prstGeom prst="ellipse">
            <a:avLst/>
          </a:prstGeom>
          <a:solidFill>
            <a:srgbClr val="B0D1EC"/>
          </a:solidFill>
          <a:ln w="38100">
            <a:solidFill>
              <a:schemeClr val="tx1"/>
            </a:solidFill>
            <a:round/>
            <a:headEnd type="none" w="sm" len="sm"/>
            <a:tailEnd type="none" w="sm" len="sm"/>
          </a:ln>
          <a:effectLst/>
        </p:spPr>
        <p:txBody>
          <a:bodyPr wrap="none" lIns="126247" tIns="63214" rIns="126247" bIns="63214" anchor="ctr"/>
          <a:lstStyle/>
          <a:p>
            <a:pPr algn="ctr" eaLnBrk="0" hangingPunct="0"/>
            <a:r>
              <a:rPr lang="en-US" sz="3300" b="1" dirty="0">
                <a:solidFill>
                  <a:srgbClr val="000000"/>
                </a:solidFill>
              </a:rPr>
              <a:t>Processes</a:t>
            </a:r>
          </a:p>
        </p:txBody>
      </p:sp>
      <p:sp>
        <p:nvSpPr>
          <p:cNvPr id="9" name="Oval 6"/>
          <p:cNvSpPr>
            <a:spLocks noChangeArrowheads="1"/>
          </p:cNvSpPr>
          <p:nvPr/>
        </p:nvSpPr>
        <p:spPr bwMode="auto">
          <a:xfrm>
            <a:off x="4664870" y="2018785"/>
            <a:ext cx="3517106" cy="950383"/>
          </a:xfrm>
          <a:prstGeom prst="ellipse">
            <a:avLst/>
          </a:prstGeom>
          <a:solidFill>
            <a:srgbClr val="FFCCCC"/>
          </a:solidFill>
          <a:ln w="38100">
            <a:solidFill>
              <a:schemeClr val="tx1"/>
            </a:solidFill>
            <a:round/>
            <a:headEnd type="none" w="sm" len="sm"/>
            <a:tailEnd type="none" w="sm" len="sm"/>
          </a:ln>
          <a:effectLst/>
        </p:spPr>
        <p:txBody>
          <a:bodyPr wrap="none" lIns="126247" tIns="63214" rIns="126247" bIns="63214" anchor="ctr"/>
          <a:lstStyle/>
          <a:p>
            <a:pPr algn="ctr" eaLnBrk="0" hangingPunct="0"/>
            <a:r>
              <a:rPr lang="en-US" sz="3300" b="1" dirty="0">
                <a:solidFill>
                  <a:srgbClr val="000000"/>
                </a:solidFill>
              </a:rPr>
              <a:t>Preparedness</a:t>
            </a:r>
          </a:p>
        </p:txBody>
      </p:sp>
      <p:sp>
        <p:nvSpPr>
          <p:cNvPr id="10" name="Oval 7"/>
          <p:cNvSpPr>
            <a:spLocks noChangeArrowheads="1"/>
          </p:cNvSpPr>
          <p:nvPr/>
        </p:nvSpPr>
        <p:spPr bwMode="auto">
          <a:xfrm>
            <a:off x="8515351" y="2035718"/>
            <a:ext cx="3300413" cy="933449"/>
          </a:xfrm>
          <a:prstGeom prst="ellipse">
            <a:avLst/>
          </a:prstGeom>
          <a:solidFill>
            <a:srgbClr val="99FF33"/>
          </a:solidFill>
          <a:ln w="38100">
            <a:solidFill>
              <a:schemeClr val="tx1"/>
            </a:solidFill>
            <a:round/>
            <a:headEnd type="none" w="sm" len="sm"/>
            <a:tailEnd type="none" w="sm" len="sm"/>
          </a:ln>
          <a:effectLst/>
        </p:spPr>
        <p:txBody>
          <a:bodyPr wrap="none" lIns="126247" tIns="63214" rIns="126247" bIns="63214" anchor="ctr"/>
          <a:lstStyle/>
          <a:p>
            <a:pPr algn="ctr" eaLnBrk="0" hangingPunct="0"/>
            <a:r>
              <a:rPr lang="en-US" sz="3300" b="1" dirty="0">
                <a:solidFill>
                  <a:srgbClr val="000000"/>
                </a:solidFill>
              </a:rPr>
              <a:t>People</a:t>
            </a:r>
          </a:p>
        </p:txBody>
      </p:sp>
      <p:sp>
        <p:nvSpPr>
          <p:cNvPr id="11" name="Text Box 8"/>
          <p:cNvSpPr txBox="1">
            <a:spLocks noChangeArrowheads="1"/>
          </p:cNvSpPr>
          <p:nvPr/>
        </p:nvSpPr>
        <p:spPr bwMode="auto">
          <a:xfrm>
            <a:off x="1271588" y="4558784"/>
            <a:ext cx="3240882" cy="1861984"/>
          </a:xfrm>
          <a:prstGeom prst="rect">
            <a:avLst/>
          </a:prstGeom>
          <a:noFill/>
          <a:ln w="9525">
            <a:noFill/>
            <a:miter lim="800000"/>
            <a:headEnd/>
            <a:tailEnd/>
          </a:ln>
          <a:effectLst/>
        </p:spPr>
        <p:txBody>
          <a:bodyPr lIns="126247" tIns="63214" rIns="126247" bIns="63214">
            <a:spAutoFit/>
          </a:bodyPr>
          <a:lstStyle/>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Re-engineering</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Improvement</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Reforms</a:t>
            </a:r>
          </a:p>
          <a:p>
            <a:pPr marL="251720" indent="-251720" eaLnBrk="0" hangingPunct="0">
              <a:lnSpc>
                <a:spcPct val="85000"/>
              </a:lnSpc>
              <a:spcBef>
                <a:spcPct val="50000"/>
              </a:spcBef>
              <a:buClr>
                <a:srgbClr val="000000"/>
              </a:buClr>
              <a:buFont typeface="Wingdings" pitchFamily="2" charset="2"/>
              <a:buChar char="Ø"/>
            </a:pPr>
            <a:r>
              <a:rPr lang="en-US" sz="2300" b="1" dirty="0" err="1">
                <a:solidFill>
                  <a:srgbClr val="000000"/>
                </a:solidFill>
              </a:rPr>
              <a:t>Optimisation</a:t>
            </a:r>
            <a:endParaRPr lang="en-US" sz="2300" b="1" dirty="0">
              <a:solidFill>
                <a:srgbClr val="000000"/>
              </a:solidFill>
            </a:endParaRPr>
          </a:p>
        </p:txBody>
      </p:sp>
      <p:sp>
        <p:nvSpPr>
          <p:cNvPr id="12" name="Text Box 9"/>
          <p:cNvSpPr txBox="1">
            <a:spLocks noChangeArrowheads="1"/>
          </p:cNvSpPr>
          <p:nvPr/>
        </p:nvSpPr>
        <p:spPr bwMode="auto">
          <a:xfrm>
            <a:off x="5331620" y="4380984"/>
            <a:ext cx="2287567" cy="2817630"/>
          </a:xfrm>
          <a:prstGeom prst="rect">
            <a:avLst/>
          </a:prstGeom>
          <a:noFill/>
          <a:ln w="9525">
            <a:noFill/>
            <a:miter lim="800000"/>
            <a:headEnd/>
            <a:tailEnd/>
          </a:ln>
          <a:effectLst/>
        </p:spPr>
        <p:txBody>
          <a:bodyPr wrap="none" lIns="126247" tIns="63214" rIns="126247" bIns="63214">
            <a:spAutoFit/>
          </a:bodyPr>
          <a:lstStyle/>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Architecture</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Standards</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Technology</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Components</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HW, SW, NW</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Connectivity</a:t>
            </a:r>
          </a:p>
        </p:txBody>
      </p:sp>
      <p:sp>
        <p:nvSpPr>
          <p:cNvPr id="13" name="Text Box 10"/>
          <p:cNvSpPr txBox="1">
            <a:spLocks noChangeArrowheads="1"/>
          </p:cNvSpPr>
          <p:nvPr/>
        </p:nvSpPr>
        <p:spPr bwMode="auto">
          <a:xfrm>
            <a:off x="8360570" y="4459301"/>
            <a:ext cx="3664743" cy="1861984"/>
          </a:xfrm>
          <a:prstGeom prst="rect">
            <a:avLst/>
          </a:prstGeom>
          <a:noFill/>
          <a:ln w="9525">
            <a:noFill/>
            <a:miter lim="800000"/>
            <a:headEnd/>
            <a:tailEnd/>
          </a:ln>
          <a:effectLst/>
        </p:spPr>
        <p:txBody>
          <a:bodyPr lIns="126247" tIns="63214" rIns="126247" bIns="63214">
            <a:spAutoFit/>
          </a:bodyPr>
          <a:lstStyle/>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Awareness</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Capacity Building</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Training Staff</a:t>
            </a:r>
          </a:p>
          <a:p>
            <a:pPr marL="251720" indent="-251720" eaLnBrk="0" hangingPunct="0">
              <a:lnSpc>
                <a:spcPct val="85000"/>
              </a:lnSpc>
              <a:spcBef>
                <a:spcPct val="50000"/>
              </a:spcBef>
              <a:buClr>
                <a:srgbClr val="000000"/>
              </a:buClr>
              <a:buFont typeface="Wingdings" pitchFamily="2" charset="2"/>
              <a:buChar char="Ø"/>
            </a:pPr>
            <a:r>
              <a:rPr lang="en-US" sz="2300" b="1" dirty="0">
                <a:solidFill>
                  <a:srgbClr val="000000"/>
                </a:solidFill>
              </a:rPr>
              <a:t>Skill Development</a:t>
            </a:r>
          </a:p>
        </p:txBody>
      </p:sp>
      <p:sp>
        <p:nvSpPr>
          <p:cNvPr id="14" name="AutoShape 11"/>
          <p:cNvSpPr>
            <a:spLocks noChangeArrowheads="1"/>
          </p:cNvSpPr>
          <p:nvPr/>
        </p:nvSpPr>
        <p:spPr bwMode="auto">
          <a:xfrm rot="5406738">
            <a:off x="2260071" y="3003563"/>
            <a:ext cx="1071033" cy="13239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B0D1EC"/>
          </a:solidFill>
          <a:ln w="9525">
            <a:solidFill>
              <a:schemeClr val="tx1"/>
            </a:solidFill>
            <a:miter lim="800000"/>
            <a:headEnd/>
            <a:tailEnd/>
          </a:ln>
          <a:effectLst/>
        </p:spPr>
        <p:txBody>
          <a:bodyPr wrap="none" lIns="130622" tIns="65311" rIns="130622" bIns="65311" anchor="ctr"/>
          <a:lstStyle/>
          <a:p>
            <a:endParaRPr lang="en-GB"/>
          </a:p>
        </p:txBody>
      </p:sp>
      <p:sp>
        <p:nvSpPr>
          <p:cNvPr id="15" name="AutoShape 12"/>
          <p:cNvSpPr>
            <a:spLocks noChangeArrowheads="1"/>
          </p:cNvSpPr>
          <p:nvPr/>
        </p:nvSpPr>
        <p:spPr bwMode="auto">
          <a:xfrm rot="5406738">
            <a:off x="9800433" y="2947471"/>
            <a:ext cx="1073149" cy="13239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99FF33"/>
          </a:solidFill>
          <a:ln w="9525">
            <a:solidFill>
              <a:schemeClr val="tx1"/>
            </a:solidFill>
            <a:miter lim="800000"/>
            <a:headEnd/>
            <a:tailEnd/>
          </a:ln>
          <a:effectLst/>
        </p:spPr>
        <p:txBody>
          <a:bodyPr wrap="none" lIns="130622" tIns="65311" rIns="130622" bIns="65311" anchor="ctr"/>
          <a:lstStyle/>
          <a:p>
            <a:endParaRPr lang="en-GB"/>
          </a:p>
        </p:txBody>
      </p:sp>
      <p:sp>
        <p:nvSpPr>
          <p:cNvPr id="16" name="AutoShape 13"/>
          <p:cNvSpPr>
            <a:spLocks noChangeArrowheads="1"/>
          </p:cNvSpPr>
          <p:nvPr/>
        </p:nvSpPr>
        <p:spPr bwMode="auto">
          <a:xfrm rot="5406738">
            <a:off x="5890420" y="2947471"/>
            <a:ext cx="1073149" cy="132397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CCC"/>
          </a:solidFill>
          <a:ln w="9525">
            <a:solidFill>
              <a:schemeClr val="tx1"/>
            </a:solidFill>
            <a:miter lim="800000"/>
            <a:headEnd/>
            <a:tailEnd/>
          </a:ln>
          <a:effectLst/>
        </p:spPr>
        <p:txBody>
          <a:bodyPr wrap="none" lIns="130622" tIns="65311" rIns="130622" bIns="65311" anchor="ctr"/>
          <a:lstStyle/>
          <a:p>
            <a:endParaRPr lang="en-GB"/>
          </a:p>
        </p:txBody>
      </p:sp>
      <p:sp>
        <p:nvSpPr>
          <p:cNvPr id="17" name="AutoShape 14"/>
          <p:cNvSpPr>
            <a:spLocks noChangeArrowheads="1"/>
          </p:cNvSpPr>
          <p:nvPr/>
        </p:nvSpPr>
        <p:spPr bwMode="auto">
          <a:xfrm>
            <a:off x="1254920" y="7390884"/>
            <a:ext cx="11089481" cy="692149"/>
          </a:xfrm>
          <a:prstGeom prst="rightArrow">
            <a:avLst>
              <a:gd name="adj1" fmla="val 100000"/>
              <a:gd name="adj2" fmla="val 149866"/>
            </a:avLst>
          </a:prstGeom>
          <a:solidFill>
            <a:srgbClr val="FFCC00"/>
          </a:solidFill>
          <a:ln w="9525">
            <a:solidFill>
              <a:schemeClr val="tx1"/>
            </a:solidFill>
            <a:miter lim="800000"/>
            <a:headEnd/>
            <a:tailEnd/>
          </a:ln>
          <a:effectLst/>
        </p:spPr>
        <p:txBody>
          <a:bodyPr wrap="none" lIns="126247" tIns="63214" rIns="126247" bIns="63214" anchor="ctr"/>
          <a:lstStyle/>
          <a:p>
            <a:pPr algn="ctr" eaLnBrk="0" hangingPunct="0"/>
            <a:r>
              <a:rPr lang="en-US" sz="2900" b="1" dirty="0">
                <a:solidFill>
                  <a:srgbClr val="000000"/>
                </a:solidFill>
              </a:rPr>
              <a:t>Institutional, Administrative, Legal…. Framework…</a:t>
            </a:r>
          </a:p>
        </p:txBody>
      </p:sp>
      <p:sp>
        <p:nvSpPr>
          <p:cNvPr id="18" name="AutoShape 16"/>
          <p:cNvSpPr>
            <a:spLocks noChangeArrowheads="1"/>
          </p:cNvSpPr>
          <p:nvPr/>
        </p:nvSpPr>
        <p:spPr bwMode="auto">
          <a:xfrm>
            <a:off x="1414463" y="1237733"/>
            <a:ext cx="9901238" cy="694267"/>
          </a:xfrm>
          <a:prstGeom prst="rightArrow">
            <a:avLst>
              <a:gd name="adj1" fmla="val 100000"/>
              <a:gd name="adj2" fmla="val 133400"/>
            </a:avLst>
          </a:prstGeom>
          <a:solidFill>
            <a:srgbClr val="D6B746"/>
          </a:solidFill>
          <a:ln w="9525">
            <a:solidFill>
              <a:schemeClr val="tx1"/>
            </a:solidFill>
            <a:miter lim="800000"/>
            <a:headEnd/>
            <a:tailEnd/>
          </a:ln>
          <a:effectLst/>
        </p:spPr>
        <p:txBody>
          <a:bodyPr wrap="none" lIns="126247" tIns="63214" rIns="126247" bIns="63214" anchor="ctr"/>
          <a:lstStyle/>
          <a:p>
            <a:pPr algn="ctr" eaLnBrk="0" hangingPunct="0"/>
            <a:r>
              <a:rPr lang="en-US" sz="2900" b="1" dirty="0"/>
              <a:t>Commitment…. Mindset ….. Change…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3030200" cy="812800"/>
          </a:xfrm>
        </p:spPr>
        <p:txBody>
          <a:bodyPr/>
          <a:lstStyle/>
          <a:p>
            <a:pPr algn="l"/>
            <a:r>
              <a:rPr lang="en-US" sz="4000" b="1" dirty="0" err="1" smtClean="0">
                <a:solidFill>
                  <a:schemeClr val="tx1"/>
                </a:solidFill>
              </a:rPr>
              <a:t>e-Governance</a:t>
            </a:r>
            <a:r>
              <a:rPr lang="en-US" sz="4000" b="1" dirty="0" smtClean="0">
                <a:solidFill>
                  <a:schemeClr val="tx1"/>
                </a:solidFill>
              </a:rPr>
              <a:t> challenges specific to rural areas…</a:t>
            </a:r>
          </a:p>
        </p:txBody>
      </p:sp>
      <p:sp>
        <p:nvSpPr>
          <p:cNvPr id="4099" name="Content Placeholder 2"/>
          <p:cNvSpPr>
            <a:spLocks noGrp="1"/>
          </p:cNvSpPr>
          <p:nvPr>
            <p:ph idx="1"/>
          </p:nvPr>
        </p:nvSpPr>
        <p:spPr>
          <a:xfrm>
            <a:off x="457200" y="1727200"/>
            <a:ext cx="12573000" cy="5384800"/>
          </a:xfrm>
        </p:spPr>
        <p:txBody>
          <a:bodyPr vert="horz" lIns="0" tIns="0" rIns="0" bIns="0" rtlCol="0">
            <a:noAutofit/>
          </a:bodyPr>
          <a:lstStyle/>
          <a:p>
            <a:pPr marL="498904" indent="-498904">
              <a:spcBef>
                <a:spcPts val="1714"/>
              </a:spcBef>
              <a:spcAft>
                <a:spcPts val="1714"/>
              </a:spcAft>
              <a:buFont typeface="Arial" pitchFamily="34" charset="0"/>
              <a:buChar char="•"/>
              <a:defRPr/>
            </a:pPr>
            <a:r>
              <a:rPr lang="en-US" sz="2600" dirty="0" smtClean="0">
                <a:solidFill>
                  <a:schemeClr val="tx1"/>
                </a:solidFill>
              </a:rPr>
              <a:t>70% of Indian population that lives in villages, and the set of challenges in reaching out to them are entirely different. These include:</a:t>
            </a:r>
          </a:p>
          <a:p>
            <a:pPr marL="1064590" lvl="2" indent="-498904">
              <a:spcBef>
                <a:spcPts val="1714"/>
              </a:spcBef>
              <a:spcAft>
                <a:spcPts val="1714"/>
              </a:spcAft>
              <a:defRPr/>
            </a:pPr>
            <a:r>
              <a:rPr lang="en-US" sz="2600" dirty="0" smtClean="0">
                <a:solidFill>
                  <a:schemeClr val="tx1"/>
                </a:solidFill>
              </a:rPr>
              <a:t>Assessment of local needs and customizing e-Governance solutions to meet those needs</a:t>
            </a:r>
          </a:p>
          <a:p>
            <a:pPr marL="1064590" lvl="2" indent="-498904">
              <a:spcBef>
                <a:spcPts val="1714"/>
              </a:spcBef>
              <a:spcAft>
                <a:spcPts val="1714"/>
              </a:spcAft>
              <a:defRPr/>
            </a:pPr>
            <a:r>
              <a:rPr lang="en-US" sz="2600" dirty="0" smtClean="0">
                <a:solidFill>
                  <a:schemeClr val="tx1"/>
                </a:solidFill>
              </a:rPr>
              <a:t>Connectivity</a:t>
            </a:r>
          </a:p>
          <a:p>
            <a:pPr marL="1064590" lvl="2" indent="-498904">
              <a:spcBef>
                <a:spcPts val="1714"/>
              </a:spcBef>
              <a:spcAft>
                <a:spcPts val="1714"/>
              </a:spcAft>
              <a:defRPr/>
            </a:pPr>
            <a:r>
              <a:rPr lang="en-US" sz="2600" dirty="0" smtClean="0">
                <a:solidFill>
                  <a:schemeClr val="tx1"/>
                </a:solidFill>
              </a:rPr>
              <a:t>Content (local content based on local language)</a:t>
            </a:r>
          </a:p>
          <a:p>
            <a:pPr marL="1064590" lvl="2" indent="-498904">
              <a:spcBef>
                <a:spcPts val="1714"/>
              </a:spcBef>
              <a:spcAft>
                <a:spcPts val="1714"/>
              </a:spcAft>
              <a:defRPr/>
            </a:pPr>
            <a:r>
              <a:rPr lang="en-US" sz="2600" dirty="0" smtClean="0">
                <a:solidFill>
                  <a:schemeClr val="tx1"/>
                </a:solidFill>
              </a:rPr>
              <a:t>Building Human Capacities</a:t>
            </a:r>
          </a:p>
          <a:p>
            <a:pPr marL="1064590" lvl="2" indent="-498904">
              <a:spcBef>
                <a:spcPts val="1714"/>
              </a:spcBef>
              <a:spcAft>
                <a:spcPts val="1714"/>
              </a:spcAft>
              <a:defRPr/>
            </a:pPr>
            <a:r>
              <a:rPr lang="en-US" sz="2600" dirty="0" smtClean="0">
                <a:solidFill>
                  <a:schemeClr val="tx1"/>
                </a:solidFill>
              </a:rPr>
              <a:t>e-Commerce</a:t>
            </a:r>
          </a:p>
          <a:p>
            <a:pPr marL="1064590" lvl="2" indent="-498904">
              <a:spcBef>
                <a:spcPts val="1714"/>
              </a:spcBef>
              <a:spcAft>
                <a:spcPts val="1714"/>
              </a:spcAft>
              <a:defRPr/>
            </a:pPr>
            <a:r>
              <a:rPr lang="en-US" sz="2600" dirty="0" smtClean="0">
                <a:solidFill>
                  <a:schemeClr val="tx1"/>
                </a:solidFill>
              </a:rPr>
              <a:t>Sustainability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err="1" smtClean="0">
                <a:solidFill>
                  <a:schemeClr val="tx1"/>
                </a:solidFill>
              </a:rPr>
              <a:t>e-Governance</a:t>
            </a:r>
            <a:r>
              <a:rPr lang="en-US" sz="4000" b="1" dirty="0" smtClean="0">
                <a:solidFill>
                  <a:schemeClr val="tx1"/>
                </a:solidFill>
              </a:rPr>
              <a:t> in India – Past Scenario (90’s)</a:t>
            </a:r>
          </a:p>
        </p:txBody>
      </p:sp>
      <p:sp>
        <p:nvSpPr>
          <p:cNvPr id="4099" name="Content Placeholder 2"/>
          <p:cNvSpPr>
            <a:spLocks noGrp="1"/>
          </p:cNvSpPr>
          <p:nvPr>
            <p:ph idx="1"/>
          </p:nvPr>
        </p:nvSpPr>
        <p:spPr>
          <a:xfrm>
            <a:off x="457200" y="1727200"/>
            <a:ext cx="12573000" cy="5384800"/>
          </a:xfrm>
        </p:spPr>
        <p:txBody>
          <a:bodyPr vert="horz" lIns="0" tIns="0" rIns="0" bIns="0" rtlCol="0">
            <a:noAutofit/>
          </a:bodyPr>
          <a:lstStyle/>
          <a:p>
            <a:pPr marL="498904" indent="-498904">
              <a:spcBef>
                <a:spcPts val="1714"/>
              </a:spcBef>
              <a:spcAft>
                <a:spcPts val="1714"/>
              </a:spcAft>
              <a:buFont typeface="Arial" pitchFamily="34" charset="0"/>
              <a:buChar char="•"/>
              <a:defRPr/>
            </a:pPr>
            <a:r>
              <a:rPr lang="en-US" sz="2600" dirty="0" smtClean="0">
                <a:solidFill>
                  <a:schemeClr val="tx1"/>
                </a:solidFill>
              </a:rPr>
              <a:t>Establishment of websites for information dissemination – largely static content</a:t>
            </a:r>
          </a:p>
          <a:p>
            <a:pPr marL="498904" indent="-498904">
              <a:spcBef>
                <a:spcPts val="1714"/>
              </a:spcBef>
              <a:spcAft>
                <a:spcPts val="1714"/>
              </a:spcAft>
              <a:buFont typeface="Arial" pitchFamily="34" charset="0"/>
              <a:buChar char="•"/>
              <a:defRPr/>
            </a:pPr>
            <a:r>
              <a:rPr lang="en-US" sz="2600" dirty="0" smtClean="0">
                <a:solidFill>
                  <a:schemeClr val="tx1"/>
                </a:solidFill>
              </a:rPr>
              <a:t>Focus was on data entry/data digitization – focused on MIS generation</a:t>
            </a:r>
          </a:p>
          <a:p>
            <a:pPr marL="498904" indent="-498904">
              <a:spcBef>
                <a:spcPts val="1714"/>
              </a:spcBef>
              <a:spcAft>
                <a:spcPts val="1714"/>
              </a:spcAft>
              <a:buFont typeface="Arial" pitchFamily="34" charset="0"/>
              <a:buChar char="•"/>
              <a:defRPr/>
            </a:pPr>
            <a:r>
              <a:rPr lang="en-US" sz="2600" dirty="0" smtClean="0">
                <a:solidFill>
                  <a:schemeClr val="tx1"/>
                </a:solidFill>
              </a:rPr>
              <a:t>Limited or no data exchange among the offices/locations</a:t>
            </a:r>
          </a:p>
          <a:p>
            <a:pPr marL="498904" indent="-498904">
              <a:spcBef>
                <a:spcPts val="1714"/>
              </a:spcBef>
              <a:spcAft>
                <a:spcPts val="1714"/>
              </a:spcAft>
              <a:buFont typeface="Arial" pitchFamily="34" charset="0"/>
              <a:buChar char="•"/>
              <a:defRPr/>
            </a:pPr>
            <a:r>
              <a:rPr lang="en-US" sz="2600" dirty="0" smtClean="0">
                <a:solidFill>
                  <a:schemeClr val="tx1"/>
                </a:solidFill>
              </a:rPr>
              <a:t>Most systems lead to parallel methods of working – manual and systems based (for data entry)</a:t>
            </a:r>
          </a:p>
          <a:p>
            <a:pPr marL="498904" indent="-498904">
              <a:spcBef>
                <a:spcPts val="1714"/>
              </a:spcBef>
              <a:spcAft>
                <a:spcPts val="1714"/>
              </a:spcAft>
              <a:buFont typeface="Arial" pitchFamily="34" charset="0"/>
              <a:buChar char="•"/>
              <a:defRPr/>
            </a:pPr>
            <a:r>
              <a:rPr lang="en-US" sz="2600" dirty="0" smtClean="0">
                <a:solidFill>
                  <a:schemeClr val="tx1"/>
                </a:solidFill>
              </a:rPr>
              <a:t>Limited or no public interface – systems are largely in the back office</a:t>
            </a:r>
          </a:p>
          <a:p>
            <a:pPr marL="498904" indent="-498904">
              <a:spcBef>
                <a:spcPts val="1714"/>
              </a:spcBef>
              <a:spcAft>
                <a:spcPts val="1714"/>
              </a:spcAft>
              <a:buFont typeface="Arial" pitchFamily="34" charset="0"/>
              <a:buChar char="•"/>
              <a:defRPr/>
            </a:pPr>
            <a:r>
              <a:rPr lang="en-US" sz="2600" dirty="0" smtClean="0">
                <a:solidFill>
                  <a:schemeClr val="tx1"/>
                </a:solidFill>
              </a:rPr>
              <a:t>Systems developed based on individual’s ideas or context specific issues</a:t>
            </a:r>
          </a:p>
          <a:p>
            <a:pPr marL="498904" indent="-498904">
              <a:spcBef>
                <a:spcPts val="1714"/>
              </a:spcBef>
              <a:spcAft>
                <a:spcPts val="1714"/>
              </a:spcAft>
              <a:buFont typeface="Arial" pitchFamily="34" charset="0"/>
              <a:buChar char="•"/>
              <a:defRPr/>
            </a:pPr>
            <a:r>
              <a:rPr lang="en-US" sz="2600" dirty="0" smtClean="0">
                <a:solidFill>
                  <a:schemeClr val="tx1"/>
                </a:solidFill>
              </a:rPr>
              <a:t>Limited success stories (e.g. Railway reservation systems)…..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Past Scenario (90’s) – Key Challenges</a:t>
            </a:r>
          </a:p>
        </p:txBody>
      </p:sp>
      <p:sp>
        <p:nvSpPr>
          <p:cNvPr id="4099" name="Content Placeholder 2"/>
          <p:cNvSpPr>
            <a:spLocks noGrp="1"/>
          </p:cNvSpPr>
          <p:nvPr>
            <p:ph idx="1"/>
          </p:nvPr>
        </p:nvSpPr>
        <p:spPr>
          <a:xfrm>
            <a:off x="457200" y="2133600"/>
            <a:ext cx="12573000" cy="4165600"/>
          </a:xfrm>
        </p:spPr>
        <p:txBody>
          <a:bodyPr vert="horz" lIns="0" tIns="0" rIns="0" bIns="0" rtlCol="0">
            <a:noAutofit/>
          </a:bodyPr>
          <a:lstStyle/>
          <a:p>
            <a:pPr marL="498904" indent="-498904">
              <a:lnSpc>
                <a:spcPct val="90000"/>
              </a:lnSpc>
              <a:spcBef>
                <a:spcPts val="1714"/>
              </a:spcBef>
              <a:spcAft>
                <a:spcPts val="1714"/>
              </a:spcAft>
              <a:buFont typeface="Arial" pitchFamily="34" charset="0"/>
              <a:buChar char="•"/>
              <a:defRPr/>
            </a:pPr>
            <a:r>
              <a:rPr lang="en-US" sz="2600" dirty="0" smtClean="0">
                <a:solidFill>
                  <a:schemeClr val="tx1"/>
                </a:solidFill>
              </a:rPr>
              <a:t>Limited or no improvement in the administration and service delivery</a:t>
            </a:r>
          </a:p>
          <a:p>
            <a:pPr marL="498904" indent="-498904">
              <a:lnSpc>
                <a:spcPct val="90000"/>
              </a:lnSpc>
              <a:spcBef>
                <a:spcPts val="1714"/>
              </a:spcBef>
              <a:spcAft>
                <a:spcPts val="1714"/>
              </a:spcAft>
              <a:buFont typeface="Arial" pitchFamily="34" charset="0"/>
              <a:buChar char="•"/>
              <a:defRPr/>
            </a:pPr>
            <a:r>
              <a:rPr lang="en-US" sz="2600" dirty="0" smtClean="0">
                <a:solidFill>
                  <a:schemeClr val="tx1"/>
                </a:solidFill>
              </a:rPr>
              <a:t>Redundant and silo based efforts and investments</a:t>
            </a:r>
          </a:p>
          <a:p>
            <a:pPr marL="498904" indent="-498904">
              <a:lnSpc>
                <a:spcPct val="90000"/>
              </a:lnSpc>
              <a:spcBef>
                <a:spcPts val="1714"/>
              </a:spcBef>
              <a:spcAft>
                <a:spcPts val="1714"/>
              </a:spcAft>
              <a:buFont typeface="Arial" pitchFamily="34" charset="0"/>
              <a:buChar char="•"/>
              <a:defRPr/>
            </a:pPr>
            <a:r>
              <a:rPr lang="en-US" sz="2600" dirty="0" smtClean="0">
                <a:solidFill>
                  <a:schemeClr val="tx1"/>
                </a:solidFill>
              </a:rPr>
              <a:t>Limited capacities and skill sets</a:t>
            </a:r>
          </a:p>
          <a:p>
            <a:pPr marL="498904" indent="-498904">
              <a:lnSpc>
                <a:spcPct val="90000"/>
              </a:lnSpc>
              <a:spcBef>
                <a:spcPts val="1714"/>
              </a:spcBef>
              <a:spcAft>
                <a:spcPts val="1714"/>
              </a:spcAft>
              <a:buFont typeface="Arial" pitchFamily="34" charset="0"/>
              <a:buChar char="•"/>
              <a:defRPr/>
            </a:pPr>
            <a:r>
              <a:rPr lang="en-US" sz="2600" dirty="0" smtClean="0">
                <a:solidFill>
                  <a:schemeClr val="tx1"/>
                </a:solidFill>
              </a:rPr>
              <a:t>Not a priority/focus area for government</a:t>
            </a:r>
          </a:p>
          <a:p>
            <a:pPr marL="498904" indent="-498904">
              <a:lnSpc>
                <a:spcPct val="90000"/>
              </a:lnSpc>
              <a:spcBef>
                <a:spcPts val="1714"/>
              </a:spcBef>
              <a:spcAft>
                <a:spcPts val="1714"/>
              </a:spcAft>
              <a:buFont typeface="Arial" pitchFamily="34" charset="0"/>
              <a:buChar char="•"/>
              <a:defRPr/>
            </a:pPr>
            <a:r>
              <a:rPr lang="en-US" sz="2600" dirty="0" smtClean="0">
                <a:solidFill>
                  <a:schemeClr val="tx1"/>
                </a:solidFill>
              </a:rPr>
              <a:t>Limited or no funding support for IT</a:t>
            </a:r>
          </a:p>
          <a:p>
            <a:pPr marL="498904" indent="-498904">
              <a:lnSpc>
                <a:spcPct val="90000"/>
              </a:lnSpc>
              <a:spcBef>
                <a:spcPts val="1714"/>
              </a:spcBef>
              <a:spcAft>
                <a:spcPts val="1714"/>
              </a:spcAft>
              <a:buFont typeface="Arial" pitchFamily="34" charset="0"/>
              <a:buChar char="•"/>
              <a:defRPr/>
            </a:pPr>
            <a:r>
              <a:rPr lang="en-US" sz="2600" dirty="0" smtClean="0">
                <a:solidFill>
                  <a:schemeClr val="tx1"/>
                </a:solidFill>
              </a:rPr>
              <a:t>Poor awareness on approach and benefits……</a:t>
            </a:r>
          </a:p>
          <a:p>
            <a:pPr marL="498904" indent="-498904">
              <a:lnSpc>
                <a:spcPct val="90000"/>
              </a:lnSpc>
              <a:spcBef>
                <a:spcPts val="1714"/>
              </a:spcBef>
              <a:spcAft>
                <a:spcPts val="1714"/>
              </a:spcAft>
              <a:buFont typeface="Arial" pitchFamily="34" charset="0"/>
              <a:buChar char="•"/>
              <a:defRPr/>
            </a:pPr>
            <a:endParaRPr lang="en-US" sz="2600" dirty="0" smtClean="0">
              <a:solidFill>
                <a:schemeClr val="tx1"/>
              </a:solidFill>
            </a:endParaRPr>
          </a:p>
          <a:p>
            <a:pPr marL="498904" indent="-498904">
              <a:lnSpc>
                <a:spcPct val="90000"/>
              </a:lnSpc>
              <a:spcBef>
                <a:spcPts val="1714"/>
              </a:spcBef>
              <a:spcAft>
                <a:spcPts val="1714"/>
              </a:spcAft>
              <a:buFont typeface="Arial" pitchFamily="34" charset="0"/>
              <a:buChar char="•"/>
              <a:defRPr/>
            </a:pPr>
            <a:endParaRPr lang="en-US" sz="2600" dirty="0" smtClean="0">
              <a:solidFill>
                <a:schemeClr val="tx1"/>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Changes in early 2000</a:t>
            </a:r>
          </a:p>
        </p:txBody>
      </p:sp>
      <p:sp>
        <p:nvSpPr>
          <p:cNvPr id="4099" name="Content Placeholder 2"/>
          <p:cNvSpPr>
            <a:spLocks noGrp="1"/>
          </p:cNvSpPr>
          <p:nvPr>
            <p:ph idx="1"/>
          </p:nvPr>
        </p:nvSpPr>
        <p:spPr>
          <a:xfrm>
            <a:off x="457200" y="1930400"/>
            <a:ext cx="12573000" cy="5892800"/>
          </a:xfrm>
        </p:spPr>
        <p:txBody>
          <a:bodyPr vert="horz" lIns="0" tIns="0" rIns="0" bIns="0" rtlCol="0">
            <a:noAutofit/>
          </a:bodyPr>
          <a:lstStyle/>
          <a:p>
            <a:pPr marL="498904" indent="-498904">
              <a:spcBef>
                <a:spcPts val="1714"/>
              </a:spcBef>
              <a:spcAft>
                <a:spcPts val="1714"/>
              </a:spcAft>
              <a:buFont typeface="Arial" pitchFamily="34" charset="0"/>
              <a:buChar char="•"/>
              <a:defRPr/>
            </a:pPr>
            <a:r>
              <a:rPr lang="en-US" sz="2500" dirty="0" smtClean="0">
                <a:solidFill>
                  <a:schemeClr val="tx1"/>
                </a:solidFill>
              </a:rPr>
              <a:t>Increased awareness and focus on IT </a:t>
            </a:r>
          </a:p>
          <a:p>
            <a:pPr marL="498904" indent="-498904">
              <a:spcBef>
                <a:spcPts val="1714"/>
              </a:spcBef>
              <a:spcAft>
                <a:spcPts val="1714"/>
              </a:spcAft>
              <a:buFont typeface="Arial" pitchFamily="34" charset="0"/>
              <a:buChar char="•"/>
              <a:defRPr/>
            </a:pPr>
            <a:r>
              <a:rPr lang="en-US" sz="2500" dirty="0" smtClean="0">
                <a:solidFill>
                  <a:schemeClr val="tx1"/>
                </a:solidFill>
              </a:rPr>
              <a:t>State and Central governments created dedicated institutional structures and teams for incubation of IT in government administration</a:t>
            </a:r>
          </a:p>
          <a:p>
            <a:pPr marL="498904" indent="-498904">
              <a:spcBef>
                <a:spcPts val="1714"/>
              </a:spcBef>
              <a:spcAft>
                <a:spcPts val="1714"/>
              </a:spcAft>
              <a:buFont typeface="Arial" pitchFamily="34" charset="0"/>
              <a:buChar char="•"/>
              <a:defRPr/>
            </a:pPr>
            <a:r>
              <a:rPr lang="en-US" sz="2500" dirty="0" smtClean="0">
                <a:solidFill>
                  <a:schemeClr val="tx1"/>
                </a:solidFill>
              </a:rPr>
              <a:t>IT enablement has seen increased focus in sectors such as Land Records, Property Registration, Tax administration, Transport services..</a:t>
            </a:r>
          </a:p>
          <a:p>
            <a:pPr marL="498904" indent="-498904">
              <a:spcBef>
                <a:spcPts val="1714"/>
              </a:spcBef>
              <a:spcAft>
                <a:spcPts val="1714"/>
              </a:spcAft>
              <a:buFont typeface="Arial" pitchFamily="34" charset="0"/>
              <a:buChar char="•"/>
              <a:defRPr/>
            </a:pPr>
            <a:r>
              <a:rPr lang="en-US" sz="2500" dirty="0" smtClean="0">
                <a:solidFill>
                  <a:schemeClr val="tx1"/>
                </a:solidFill>
              </a:rPr>
              <a:t>Significant investments made in creation of IT infrastructure at government offices – though largely used for back office functions, helped in IT skill sets improvement</a:t>
            </a:r>
          </a:p>
          <a:p>
            <a:pPr marL="498904" indent="-498904">
              <a:spcBef>
                <a:spcPts val="1714"/>
              </a:spcBef>
              <a:spcAft>
                <a:spcPts val="1714"/>
              </a:spcAft>
              <a:buFont typeface="Arial" pitchFamily="34" charset="0"/>
              <a:buChar char="•"/>
              <a:defRPr/>
            </a:pPr>
            <a:r>
              <a:rPr lang="en-US" sz="2500" dirty="0" smtClean="0">
                <a:solidFill>
                  <a:schemeClr val="tx1"/>
                </a:solidFill>
              </a:rPr>
              <a:t>More success stores and increased visibility for e-Governance projects and benefits – created momentum in larger parts of the country</a:t>
            </a:r>
          </a:p>
          <a:p>
            <a:pPr marL="498904" indent="-498904">
              <a:spcBef>
                <a:spcPts val="1714"/>
              </a:spcBef>
              <a:spcAft>
                <a:spcPts val="1714"/>
              </a:spcAft>
              <a:buFont typeface="Arial" pitchFamily="34" charset="0"/>
              <a:buChar char="•"/>
              <a:defRPr/>
            </a:pPr>
            <a:r>
              <a:rPr lang="en-US" sz="2500" dirty="0" smtClean="0">
                <a:solidFill>
                  <a:schemeClr val="tx1"/>
                </a:solidFill>
              </a:rPr>
              <a:t>Increased central government funding for IT adoption (e.g. Horizontal transfer of e-Governance initiatives)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Still many challenges remained…..</a:t>
            </a:r>
          </a:p>
        </p:txBody>
      </p:sp>
      <p:sp>
        <p:nvSpPr>
          <p:cNvPr id="4099" name="Content Placeholder 2"/>
          <p:cNvSpPr>
            <a:spLocks noGrp="1"/>
          </p:cNvSpPr>
          <p:nvPr>
            <p:ph idx="1"/>
          </p:nvPr>
        </p:nvSpPr>
        <p:spPr>
          <a:xfrm>
            <a:off x="457200" y="1422400"/>
            <a:ext cx="12573000" cy="5892800"/>
          </a:xfrm>
        </p:spPr>
        <p:txBody>
          <a:bodyPr vert="horz" lIns="0" tIns="0" rIns="0" bIns="0" rtlCol="0">
            <a:noAutofit/>
          </a:bodyPr>
          <a:lstStyle/>
          <a:p>
            <a:pPr marL="498904" indent="-498904">
              <a:spcBef>
                <a:spcPts val="1714"/>
              </a:spcBef>
              <a:spcAft>
                <a:spcPts val="1714"/>
              </a:spcAft>
              <a:buFont typeface="Arial" pitchFamily="34" charset="0"/>
              <a:buChar char="•"/>
              <a:defRPr/>
            </a:pPr>
            <a:r>
              <a:rPr lang="en-US" sz="2400" dirty="0" smtClean="0">
                <a:solidFill>
                  <a:schemeClr val="tx1"/>
                </a:solidFill>
              </a:rPr>
              <a:t>No ‘substantial’ improvement in the administration and service delivery</a:t>
            </a:r>
          </a:p>
          <a:p>
            <a:pPr marL="498904" indent="-498904">
              <a:spcBef>
                <a:spcPts val="1714"/>
              </a:spcBef>
              <a:spcAft>
                <a:spcPts val="1714"/>
              </a:spcAft>
              <a:buFont typeface="Arial" pitchFamily="34" charset="0"/>
              <a:buChar char="•"/>
              <a:defRPr/>
            </a:pPr>
            <a:r>
              <a:rPr lang="en-US" sz="2400" dirty="0" smtClean="0">
                <a:solidFill>
                  <a:schemeClr val="tx1"/>
                </a:solidFill>
              </a:rPr>
              <a:t>Redundant and silo based efforts and investments continued</a:t>
            </a:r>
          </a:p>
          <a:p>
            <a:pPr marL="498904" indent="-498904">
              <a:spcBef>
                <a:spcPts val="1714"/>
              </a:spcBef>
              <a:spcAft>
                <a:spcPts val="1714"/>
              </a:spcAft>
              <a:buFont typeface="Arial" pitchFamily="34" charset="0"/>
              <a:buChar char="•"/>
              <a:defRPr/>
            </a:pPr>
            <a:r>
              <a:rPr lang="en-US" sz="2400" dirty="0" smtClean="0">
                <a:solidFill>
                  <a:schemeClr val="tx1"/>
                </a:solidFill>
              </a:rPr>
              <a:t>Limited capacities and skill sets</a:t>
            </a:r>
          </a:p>
          <a:p>
            <a:pPr marL="498904" indent="-498904">
              <a:spcBef>
                <a:spcPts val="1714"/>
              </a:spcBef>
              <a:spcAft>
                <a:spcPts val="1714"/>
              </a:spcAft>
              <a:buFont typeface="Arial" pitchFamily="34" charset="0"/>
              <a:buChar char="•"/>
              <a:defRPr/>
            </a:pPr>
            <a:r>
              <a:rPr lang="en-US" sz="2400" dirty="0" smtClean="0">
                <a:solidFill>
                  <a:schemeClr val="tx1"/>
                </a:solidFill>
              </a:rPr>
              <a:t>Lack of environment and approach for sharing learnings and best practices</a:t>
            </a:r>
          </a:p>
          <a:p>
            <a:pPr marL="498904" indent="-498904">
              <a:spcBef>
                <a:spcPts val="1714"/>
              </a:spcBef>
              <a:spcAft>
                <a:spcPts val="1714"/>
              </a:spcAft>
              <a:buFont typeface="Arial" pitchFamily="34" charset="0"/>
              <a:buChar char="•"/>
              <a:defRPr/>
            </a:pPr>
            <a:r>
              <a:rPr lang="en-US" sz="2400" dirty="0" smtClean="0">
                <a:solidFill>
                  <a:schemeClr val="tx1"/>
                </a:solidFill>
              </a:rPr>
              <a:t>Increased success stories – but limited to few locations/states/departments</a:t>
            </a:r>
          </a:p>
          <a:p>
            <a:pPr marL="498904" indent="-498904">
              <a:spcBef>
                <a:spcPts val="1714"/>
              </a:spcBef>
              <a:spcAft>
                <a:spcPts val="1714"/>
              </a:spcAft>
              <a:buFont typeface="Arial" pitchFamily="34" charset="0"/>
              <a:buChar char="•"/>
              <a:defRPr/>
            </a:pPr>
            <a:r>
              <a:rPr lang="en-US" sz="2400" dirty="0" smtClean="0">
                <a:solidFill>
                  <a:schemeClr val="tx1"/>
                </a:solidFill>
              </a:rPr>
              <a:t>Lack of platform for replication of benefits</a:t>
            </a:r>
          </a:p>
          <a:p>
            <a:pPr marL="498904" indent="-498904">
              <a:spcBef>
                <a:spcPts val="1714"/>
              </a:spcBef>
              <a:spcAft>
                <a:spcPts val="1714"/>
              </a:spcAft>
              <a:buFont typeface="Arial" pitchFamily="34" charset="0"/>
              <a:buChar char="•"/>
              <a:defRPr/>
            </a:pPr>
            <a:r>
              <a:rPr lang="en-US" sz="2400" dirty="0" smtClean="0">
                <a:solidFill>
                  <a:schemeClr val="tx1"/>
                </a:solidFill>
              </a:rPr>
              <a:t>Lack of standards and best practices in approach and systems</a:t>
            </a:r>
          </a:p>
          <a:p>
            <a:pPr marL="498904" indent="-498904">
              <a:spcBef>
                <a:spcPts val="1714"/>
              </a:spcBef>
              <a:spcAft>
                <a:spcPts val="1714"/>
              </a:spcAft>
              <a:buFont typeface="Arial" pitchFamily="34" charset="0"/>
              <a:buChar char="•"/>
              <a:defRPr/>
            </a:pPr>
            <a:r>
              <a:rPr lang="en-US" sz="2400" dirty="0" smtClean="0">
                <a:solidFill>
                  <a:schemeClr val="tx1"/>
                </a:solidFill>
              </a:rPr>
              <a:t>Still e-Governance is largely seen as IT enablement/Software Development/IT infrastructure creation…….</a:t>
            </a:r>
          </a:p>
        </p:txBody>
      </p:sp>
      <p:sp>
        <p:nvSpPr>
          <p:cNvPr id="4" name="Rounded Rectangular Callout 3"/>
          <p:cNvSpPr/>
          <p:nvPr/>
        </p:nvSpPr>
        <p:spPr>
          <a:xfrm>
            <a:off x="5372100" y="7620000"/>
            <a:ext cx="5257800" cy="1320800"/>
          </a:xfrm>
          <a:prstGeom prst="wedgeRoundRectCallout">
            <a:avLst>
              <a:gd name="adj1" fmla="val -29070"/>
              <a:gd name="adj2" fmla="val -722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smtClean="0"/>
              <a:t>Need of the day was a holistic national level initiative, which came in the form of NeGP…</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Critical Success Factors for e-Governance…</a:t>
            </a:r>
          </a:p>
        </p:txBody>
      </p:sp>
      <p:sp>
        <p:nvSpPr>
          <p:cNvPr id="4099" name="Content Placeholder 2"/>
          <p:cNvSpPr>
            <a:spLocks noGrp="1"/>
          </p:cNvSpPr>
          <p:nvPr>
            <p:ph idx="1"/>
          </p:nvPr>
        </p:nvSpPr>
        <p:spPr>
          <a:xfrm>
            <a:off x="457200" y="1422400"/>
            <a:ext cx="12573000" cy="6807200"/>
          </a:xfrm>
        </p:spPr>
        <p:txBody>
          <a:bodyPr vert="horz" lIns="0" tIns="0" rIns="0" bIns="0" rtlCol="0">
            <a:noAutofit/>
          </a:bodyPr>
          <a:lstStyle/>
          <a:p>
            <a:pPr marL="498904" indent="-498904">
              <a:spcBef>
                <a:spcPts val="857"/>
              </a:spcBef>
              <a:spcAft>
                <a:spcPts val="857"/>
              </a:spcAft>
              <a:buFont typeface="Arial" pitchFamily="34" charset="0"/>
              <a:buChar char="•"/>
              <a:defRPr/>
            </a:pPr>
            <a:r>
              <a:rPr lang="en-US" sz="2300" dirty="0" smtClean="0">
                <a:solidFill>
                  <a:schemeClr val="tx1"/>
                </a:solidFill>
              </a:rPr>
              <a:t>Strong Political and Administrative Leadership</a:t>
            </a:r>
          </a:p>
          <a:p>
            <a:pPr marL="498904" indent="-498904">
              <a:spcBef>
                <a:spcPts val="857"/>
              </a:spcBef>
              <a:spcAft>
                <a:spcPts val="857"/>
              </a:spcAft>
              <a:buFont typeface="Arial" pitchFamily="34" charset="0"/>
              <a:buChar char="•"/>
              <a:defRPr/>
            </a:pPr>
            <a:r>
              <a:rPr lang="en-US" sz="2300" dirty="0" smtClean="0">
                <a:solidFill>
                  <a:schemeClr val="tx1"/>
                </a:solidFill>
              </a:rPr>
              <a:t>Clearly identified goals and benefits</a:t>
            </a:r>
          </a:p>
          <a:p>
            <a:pPr marL="498904" indent="-498904">
              <a:spcBef>
                <a:spcPts val="857"/>
              </a:spcBef>
              <a:spcAft>
                <a:spcPts val="857"/>
              </a:spcAft>
              <a:buFont typeface="Arial" pitchFamily="34" charset="0"/>
              <a:buChar char="•"/>
              <a:defRPr/>
            </a:pPr>
            <a:r>
              <a:rPr lang="en-US" sz="2300" dirty="0" smtClean="0">
                <a:solidFill>
                  <a:schemeClr val="tx1"/>
                </a:solidFill>
              </a:rPr>
              <a:t>Significant Process Reengineering Required</a:t>
            </a:r>
          </a:p>
          <a:p>
            <a:pPr marL="498904" indent="-498904">
              <a:spcBef>
                <a:spcPts val="857"/>
              </a:spcBef>
              <a:spcAft>
                <a:spcPts val="857"/>
              </a:spcAft>
              <a:buFont typeface="Arial" pitchFamily="34" charset="0"/>
              <a:buChar char="•"/>
              <a:defRPr/>
            </a:pPr>
            <a:r>
              <a:rPr lang="en-US" sz="2300" dirty="0" smtClean="0">
                <a:solidFill>
                  <a:schemeClr val="tx1"/>
                </a:solidFill>
              </a:rPr>
              <a:t>Detailed Project Management </a:t>
            </a:r>
          </a:p>
          <a:p>
            <a:pPr marL="498904" indent="-498904">
              <a:spcBef>
                <a:spcPts val="857"/>
              </a:spcBef>
              <a:spcAft>
                <a:spcPts val="857"/>
              </a:spcAft>
              <a:buFont typeface="Arial" pitchFamily="34" charset="0"/>
              <a:buChar char="•"/>
              <a:defRPr/>
            </a:pPr>
            <a:r>
              <a:rPr lang="en-US" sz="2300" dirty="0" smtClean="0">
                <a:solidFill>
                  <a:schemeClr val="tx1"/>
                </a:solidFill>
              </a:rPr>
              <a:t>Ownership by people who are most affected</a:t>
            </a:r>
          </a:p>
          <a:p>
            <a:pPr marL="498904" indent="-498904">
              <a:spcBef>
                <a:spcPts val="857"/>
              </a:spcBef>
              <a:spcAft>
                <a:spcPts val="857"/>
              </a:spcAft>
              <a:buFont typeface="Arial" pitchFamily="34" charset="0"/>
              <a:buChar char="•"/>
              <a:defRPr/>
            </a:pPr>
            <a:r>
              <a:rPr lang="en-US" sz="2300" dirty="0" smtClean="0">
                <a:solidFill>
                  <a:schemeClr val="tx1"/>
                </a:solidFill>
              </a:rPr>
              <a:t>Adopt established standards and protocols – minimize customization</a:t>
            </a:r>
          </a:p>
          <a:p>
            <a:pPr marL="498904" indent="-498904">
              <a:spcBef>
                <a:spcPts val="857"/>
              </a:spcBef>
              <a:spcAft>
                <a:spcPts val="857"/>
              </a:spcAft>
              <a:buFont typeface="Arial" pitchFamily="34" charset="0"/>
              <a:buChar char="•"/>
              <a:defRPr/>
            </a:pPr>
            <a:r>
              <a:rPr lang="en-US" sz="2300" dirty="0" smtClean="0">
                <a:solidFill>
                  <a:schemeClr val="tx1"/>
                </a:solidFill>
              </a:rPr>
              <a:t>In-source Analysis; Outsource design, software development, data preparation, training, etc.</a:t>
            </a:r>
          </a:p>
          <a:p>
            <a:pPr marL="498904" indent="-498904">
              <a:spcBef>
                <a:spcPts val="857"/>
              </a:spcBef>
              <a:spcAft>
                <a:spcPts val="857"/>
              </a:spcAft>
              <a:buFont typeface="Arial" pitchFamily="34" charset="0"/>
              <a:buChar char="•"/>
              <a:defRPr/>
            </a:pPr>
            <a:r>
              <a:rPr lang="en-US" sz="2300" dirty="0" smtClean="0">
                <a:solidFill>
                  <a:schemeClr val="tx1"/>
                </a:solidFill>
              </a:rPr>
              <a:t>Manage change process-unfreeze, move-refreeze</a:t>
            </a:r>
          </a:p>
          <a:p>
            <a:pPr marL="498904" indent="-498904">
              <a:spcBef>
                <a:spcPts val="857"/>
              </a:spcBef>
              <a:spcAft>
                <a:spcPts val="857"/>
              </a:spcAft>
              <a:buFont typeface="Arial" pitchFamily="34" charset="0"/>
              <a:buChar char="•"/>
              <a:defRPr/>
            </a:pPr>
            <a:r>
              <a:rPr lang="en-US" sz="2300" dirty="0" smtClean="0">
                <a:solidFill>
                  <a:schemeClr val="tx1"/>
                </a:solidFill>
              </a:rPr>
              <a:t>Invest in training all stake holders on application and its use</a:t>
            </a:r>
          </a:p>
          <a:p>
            <a:pPr marL="498904" indent="-498904">
              <a:spcBef>
                <a:spcPts val="857"/>
              </a:spcBef>
              <a:spcAft>
                <a:spcPts val="857"/>
              </a:spcAft>
              <a:buFont typeface="Arial" pitchFamily="34" charset="0"/>
              <a:buChar char="•"/>
              <a:defRPr/>
            </a:pPr>
            <a:r>
              <a:rPr lang="en-US" sz="2300" dirty="0" smtClean="0">
                <a:solidFill>
                  <a:schemeClr val="tx1"/>
                </a:solidFill>
              </a:rPr>
              <a:t>Explore Public Private Partnership</a:t>
            </a:r>
          </a:p>
          <a:p>
            <a:pPr marL="498904" indent="-498904">
              <a:spcBef>
                <a:spcPts val="857"/>
              </a:spcBef>
              <a:spcAft>
                <a:spcPts val="857"/>
              </a:spcAft>
              <a:buFont typeface="Arial" pitchFamily="34" charset="0"/>
              <a:buChar char="•"/>
              <a:defRPr/>
            </a:pPr>
            <a:r>
              <a:rPr lang="en-US" sz="2300" dirty="0" smtClean="0">
                <a:solidFill>
                  <a:schemeClr val="tx1"/>
                </a:solidFill>
              </a:rPr>
              <a:t>Create awareness of how things have changed for clients</a:t>
            </a:r>
          </a:p>
          <a:p>
            <a:pPr marL="498904" indent="-498904">
              <a:spcBef>
                <a:spcPts val="857"/>
              </a:spcBef>
              <a:spcAft>
                <a:spcPts val="857"/>
              </a:spcAft>
              <a:buFont typeface="Arial" pitchFamily="34" charset="0"/>
              <a:buChar char="•"/>
              <a:defRPr/>
            </a:pPr>
            <a:r>
              <a:rPr lang="en-US" sz="2300" dirty="0" smtClean="0">
                <a:solidFill>
                  <a:schemeClr val="tx1"/>
                </a:solidFill>
              </a:rPr>
              <a:t>Think Big, start small, evaluate and learn, scale up and evaluate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281113" y="203200"/>
            <a:ext cx="9486900" cy="1016000"/>
          </a:xfrm>
        </p:spPr>
        <p:txBody>
          <a:bodyPr/>
          <a:lstStyle/>
          <a:p>
            <a:pPr eaLnBrk="1" hangingPunct="1"/>
            <a:r>
              <a:rPr lang="en-US" sz="5100" b="1" dirty="0" smtClean="0">
                <a:solidFill>
                  <a:schemeClr val="tx1"/>
                </a:solidFill>
              </a:rPr>
              <a:t>The Issue</a:t>
            </a:r>
          </a:p>
        </p:txBody>
      </p:sp>
      <p:sp>
        <p:nvSpPr>
          <p:cNvPr id="251907" name="Text Box 3"/>
          <p:cNvSpPr txBox="1">
            <a:spLocks noChangeArrowheads="1"/>
          </p:cNvSpPr>
          <p:nvPr/>
        </p:nvSpPr>
        <p:spPr bwMode="auto">
          <a:xfrm rot="-1466637">
            <a:off x="3543300" y="4955641"/>
            <a:ext cx="6743700" cy="655118"/>
          </a:xfrm>
          <a:prstGeom prst="rect">
            <a:avLst/>
          </a:prstGeom>
          <a:noFill/>
          <a:ln w="9525">
            <a:noFill/>
            <a:miter lim="800000"/>
            <a:headEnd/>
            <a:tailEnd/>
          </a:ln>
        </p:spPr>
        <p:txBody>
          <a:bodyPr lIns="130622" tIns="65311" rIns="130622" bIns="65311">
            <a:spAutoFit/>
          </a:bodyPr>
          <a:lstStyle/>
          <a:p>
            <a:pPr>
              <a:spcBef>
                <a:spcPct val="50000"/>
              </a:spcBef>
            </a:pPr>
            <a:r>
              <a:rPr lang="en-US" sz="3400" b="1" dirty="0"/>
              <a:t>Interactions with Government</a:t>
            </a:r>
          </a:p>
        </p:txBody>
      </p:sp>
      <p:grpSp>
        <p:nvGrpSpPr>
          <p:cNvPr id="2" name="Group 4"/>
          <p:cNvGrpSpPr>
            <a:grpSpLocks/>
          </p:cNvGrpSpPr>
          <p:nvPr/>
        </p:nvGrpSpPr>
        <p:grpSpPr bwMode="auto">
          <a:xfrm>
            <a:off x="1257300" y="2641600"/>
            <a:ext cx="11087100" cy="5486400"/>
            <a:chOff x="528" y="1248"/>
            <a:chExt cx="4656" cy="2592"/>
          </a:xfrm>
        </p:grpSpPr>
        <p:sp>
          <p:nvSpPr>
            <p:cNvPr id="251909" name="Freeform 5"/>
            <p:cNvSpPr>
              <a:spLocks noEditPoints="1"/>
            </p:cNvSpPr>
            <p:nvPr/>
          </p:nvSpPr>
          <p:spPr bwMode="gray">
            <a:xfrm rot="-1358056">
              <a:off x="679" y="1743"/>
              <a:ext cx="4317" cy="1766"/>
            </a:xfrm>
            <a:custGeom>
              <a:avLst/>
              <a:gdLst/>
              <a:ahLst/>
              <a:cxnLst>
                <a:cxn ang="0">
                  <a:pos x="1692" y="12"/>
                </a:cxn>
                <a:cxn ang="0">
                  <a:pos x="1234" y="74"/>
                </a:cxn>
                <a:cxn ang="0">
                  <a:pos x="828" y="182"/>
                </a:cxn>
                <a:cxn ang="0">
                  <a:pos x="486" y="330"/>
                </a:cxn>
                <a:cxn ang="0">
                  <a:pos x="226" y="510"/>
                </a:cxn>
                <a:cxn ang="0">
                  <a:pos x="58" y="718"/>
                </a:cxn>
                <a:cxn ang="0">
                  <a:pos x="0" y="944"/>
                </a:cxn>
                <a:cxn ang="0">
                  <a:pos x="58" y="1170"/>
                </a:cxn>
                <a:cxn ang="0">
                  <a:pos x="226" y="1378"/>
                </a:cxn>
                <a:cxn ang="0">
                  <a:pos x="486" y="1558"/>
                </a:cxn>
                <a:cxn ang="0">
                  <a:pos x="828" y="1706"/>
                </a:cxn>
                <a:cxn ang="0">
                  <a:pos x="1234" y="1814"/>
                </a:cxn>
                <a:cxn ang="0">
                  <a:pos x="1692" y="1876"/>
                </a:cxn>
                <a:cxn ang="0">
                  <a:pos x="2186" y="1884"/>
                </a:cxn>
                <a:cxn ang="0">
                  <a:pos x="2658" y="1840"/>
                </a:cxn>
                <a:cxn ang="0">
                  <a:pos x="3084" y="1746"/>
                </a:cxn>
                <a:cxn ang="0">
                  <a:pos x="3448" y="1612"/>
                </a:cxn>
                <a:cxn ang="0">
                  <a:pos x="3738" y="1442"/>
                </a:cxn>
                <a:cxn ang="0">
                  <a:pos x="3938" y="1242"/>
                </a:cxn>
                <a:cxn ang="0">
                  <a:pos x="4034" y="1022"/>
                </a:cxn>
                <a:cxn ang="0">
                  <a:pos x="4014" y="790"/>
                </a:cxn>
                <a:cxn ang="0">
                  <a:pos x="3882" y="576"/>
                </a:cxn>
                <a:cxn ang="0">
                  <a:pos x="3650" y="386"/>
                </a:cxn>
                <a:cxn ang="0">
                  <a:pos x="3334" y="228"/>
                </a:cxn>
                <a:cxn ang="0">
                  <a:pos x="2948" y="106"/>
                </a:cxn>
                <a:cxn ang="0">
                  <a:pos x="2506" y="28"/>
                </a:cxn>
                <a:cxn ang="0">
                  <a:pos x="2020" y="0"/>
                </a:cxn>
                <a:cxn ang="0">
                  <a:pos x="1606" y="1736"/>
                </a:cxn>
                <a:cxn ang="0">
                  <a:pos x="1164" y="1678"/>
                </a:cxn>
                <a:cxn ang="0">
                  <a:pos x="776" y="1576"/>
                </a:cxn>
                <a:cxn ang="0">
                  <a:pos x="458" y="1436"/>
                </a:cxn>
                <a:cxn ang="0">
                  <a:pos x="224" y="1266"/>
                </a:cxn>
                <a:cxn ang="0">
                  <a:pos x="88" y="1074"/>
                </a:cxn>
                <a:cxn ang="0">
                  <a:pos x="68" y="864"/>
                </a:cxn>
                <a:cxn ang="0">
                  <a:pos x="166" y="664"/>
                </a:cxn>
                <a:cxn ang="0">
                  <a:pos x="370" y="486"/>
                </a:cxn>
                <a:cxn ang="0">
                  <a:pos x="662" y="336"/>
                </a:cxn>
                <a:cxn ang="0">
                  <a:pos x="1028" y="222"/>
                </a:cxn>
                <a:cxn ang="0">
                  <a:pos x="1454" y="148"/>
                </a:cxn>
                <a:cxn ang="0">
                  <a:pos x="1922" y="120"/>
                </a:cxn>
                <a:cxn ang="0">
                  <a:pos x="2392" y="148"/>
                </a:cxn>
                <a:cxn ang="0">
                  <a:pos x="2818" y="222"/>
                </a:cxn>
                <a:cxn ang="0">
                  <a:pos x="3184" y="336"/>
                </a:cxn>
                <a:cxn ang="0">
                  <a:pos x="3476" y="486"/>
                </a:cxn>
                <a:cxn ang="0">
                  <a:pos x="3680" y="664"/>
                </a:cxn>
                <a:cxn ang="0">
                  <a:pos x="3778" y="864"/>
                </a:cxn>
                <a:cxn ang="0">
                  <a:pos x="3758" y="1074"/>
                </a:cxn>
                <a:cxn ang="0">
                  <a:pos x="3622" y="1266"/>
                </a:cxn>
                <a:cxn ang="0">
                  <a:pos x="3388" y="1436"/>
                </a:cxn>
                <a:cxn ang="0">
                  <a:pos x="3070" y="1576"/>
                </a:cxn>
                <a:cxn ang="0">
                  <a:pos x="2682" y="1678"/>
                </a:cxn>
                <a:cxn ang="0">
                  <a:pos x="2240" y="1736"/>
                </a:cxn>
              </a:cxnLst>
              <a:rect l="0" t="0" r="r" b="b"/>
              <a:pathLst>
                <a:path w="4040" h="1888">
                  <a:moveTo>
                    <a:pt x="2020" y="0"/>
                  </a:moveTo>
                  <a:lnTo>
                    <a:pt x="1854" y="4"/>
                  </a:lnTo>
                  <a:lnTo>
                    <a:pt x="1692" y="12"/>
                  </a:lnTo>
                  <a:lnTo>
                    <a:pt x="1534" y="28"/>
                  </a:lnTo>
                  <a:lnTo>
                    <a:pt x="1382" y="48"/>
                  </a:lnTo>
                  <a:lnTo>
                    <a:pt x="1234" y="74"/>
                  </a:lnTo>
                  <a:lnTo>
                    <a:pt x="1092" y="106"/>
                  </a:lnTo>
                  <a:lnTo>
                    <a:pt x="956" y="142"/>
                  </a:lnTo>
                  <a:lnTo>
                    <a:pt x="828" y="182"/>
                  </a:lnTo>
                  <a:lnTo>
                    <a:pt x="706" y="228"/>
                  </a:lnTo>
                  <a:lnTo>
                    <a:pt x="592" y="276"/>
                  </a:lnTo>
                  <a:lnTo>
                    <a:pt x="486" y="330"/>
                  </a:lnTo>
                  <a:lnTo>
                    <a:pt x="390" y="386"/>
                  </a:lnTo>
                  <a:lnTo>
                    <a:pt x="302" y="446"/>
                  </a:lnTo>
                  <a:lnTo>
                    <a:pt x="226" y="510"/>
                  </a:lnTo>
                  <a:lnTo>
                    <a:pt x="158" y="576"/>
                  </a:lnTo>
                  <a:lnTo>
                    <a:pt x="102" y="646"/>
                  </a:lnTo>
                  <a:lnTo>
                    <a:pt x="58" y="718"/>
                  </a:lnTo>
                  <a:lnTo>
                    <a:pt x="26" y="790"/>
                  </a:lnTo>
                  <a:lnTo>
                    <a:pt x="6" y="866"/>
                  </a:lnTo>
                  <a:lnTo>
                    <a:pt x="0" y="944"/>
                  </a:lnTo>
                  <a:lnTo>
                    <a:pt x="6" y="1022"/>
                  </a:lnTo>
                  <a:lnTo>
                    <a:pt x="26" y="1098"/>
                  </a:lnTo>
                  <a:lnTo>
                    <a:pt x="58" y="1170"/>
                  </a:lnTo>
                  <a:lnTo>
                    <a:pt x="102" y="1242"/>
                  </a:lnTo>
                  <a:lnTo>
                    <a:pt x="158" y="1312"/>
                  </a:lnTo>
                  <a:lnTo>
                    <a:pt x="226" y="1378"/>
                  </a:lnTo>
                  <a:lnTo>
                    <a:pt x="302" y="1442"/>
                  </a:lnTo>
                  <a:lnTo>
                    <a:pt x="390" y="1502"/>
                  </a:lnTo>
                  <a:lnTo>
                    <a:pt x="486" y="1558"/>
                  </a:lnTo>
                  <a:lnTo>
                    <a:pt x="592" y="1612"/>
                  </a:lnTo>
                  <a:lnTo>
                    <a:pt x="706" y="1660"/>
                  </a:lnTo>
                  <a:lnTo>
                    <a:pt x="828" y="1706"/>
                  </a:lnTo>
                  <a:lnTo>
                    <a:pt x="956" y="1746"/>
                  </a:lnTo>
                  <a:lnTo>
                    <a:pt x="1092" y="1782"/>
                  </a:lnTo>
                  <a:lnTo>
                    <a:pt x="1234" y="1814"/>
                  </a:lnTo>
                  <a:lnTo>
                    <a:pt x="1382" y="1840"/>
                  </a:lnTo>
                  <a:lnTo>
                    <a:pt x="1534" y="1860"/>
                  </a:lnTo>
                  <a:lnTo>
                    <a:pt x="1692" y="1876"/>
                  </a:lnTo>
                  <a:lnTo>
                    <a:pt x="1854" y="1884"/>
                  </a:lnTo>
                  <a:lnTo>
                    <a:pt x="2020" y="1888"/>
                  </a:lnTo>
                  <a:lnTo>
                    <a:pt x="2186" y="1884"/>
                  </a:lnTo>
                  <a:lnTo>
                    <a:pt x="2348" y="1876"/>
                  </a:lnTo>
                  <a:lnTo>
                    <a:pt x="2506" y="1860"/>
                  </a:lnTo>
                  <a:lnTo>
                    <a:pt x="2658" y="1840"/>
                  </a:lnTo>
                  <a:lnTo>
                    <a:pt x="2806" y="1814"/>
                  </a:lnTo>
                  <a:lnTo>
                    <a:pt x="2948" y="1782"/>
                  </a:lnTo>
                  <a:lnTo>
                    <a:pt x="3084" y="1746"/>
                  </a:lnTo>
                  <a:lnTo>
                    <a:pt x="3212" y="1706"/>
                  </a:lnTo>
                  <a:lnTo>
                    <a:pt x="3334" y="1660"/>
                  </a:lnTo>
                  <a:lnTo>
                    <a:pt x="3448" y="1612"/>
                  </a:lnTo>
                  <a:lnTo>
                    <a:pt x="3554" y="1558"/>
                  </a:lnTo>
                  <a:lnTo>
                    <a:pt x="3650" y="1502"/>
                  </a:lnTo>
                  <a:lnTo>
                    <a:pt x="3738" y="1442"/>
                  </a:lnTo>
                  <a:lnTo>
                    <a:pt x="3814" y="1378"/>
                  </a:lnTo>
                  <a:lnTo>
                    <a:pt x="3882" y="1312"/>
                  </a:lnTo>
                  <a:lnTo>
                    <a:pt x="3938" y="1242"/>
                  </a:lnTo>
                  <a:lnTo>
                    <a:pt x="3982" y="1170"/>
                  </a:lnTo>
                  <a:lnTo>
                    <a:pt x="4014" y="1098"/>
                  </a:lnTo>
                  <a:lnTo>
                    <a:pt x="4034" y="1022"/>
                  </a:lnTo>
                  <a:lnTo>
                    <a:pt x="4040" y="944"/>
                  </a:lnTo>
                  <a:lnTo>
                    <a:pt x="4034" y="866"/>
                  </a:lnTo>
                  <a:lnTo>
                    <a:pt x="4014" y="790"/>
                  </a:lnTo>
                  <a:lnTo>
                    <a:pt x="3982" y="718"/>
                  </a:lnTo>
                  <a:lnTo>
                    <a:pt x="3938" y="646"/>
                  </a:lnTo>
                  <a:lnTo>
                    <a:pt x="3882" y="576"/>
                  </a:lnTo>
                  <a:lnTo>
                    <a:pt x="3814" y="510"/>
                  </a:lnTo>
                  <a:lnTo>
                    <a:pt x="3738" y="446"/>
                  </a:lnTo>
                  <a:lnTo>
                    <a:pt x="3650" y="386"/>
                  </a:lnTo>
                  <a:lnTo>
                    <a:pt x="3554" y="330"/>
                  </a:lnTo>
                  <a:lnTo>
                    <a:pt x="3448" y="276"/>
                  </a:lnTo>
                  <a:lnTo>
                    <a:pt x="3334" y="228"/>
                  </a:lnTo>
                  <a:lnTo>
                    <a:pt x="3212" y="182"/>
                  </a:lnTo>
                  <a:lnTo>
                    <a:pt x="3084" y="142"/>
                  </a:lnTo>
                  <a:lnTo>
                    <a:pt x="2948" y="106"/>
                  </a:lnTo>
                  <a:lnTo>
                    <a:pt x="2806" y="74"/>
                  </a:lnTo>
                  <a:lnTo>
                    <a:pt x="2658" y="48"/>
                  </a:lnTo>
                  <a:lnTo>
                    <a:pt x="2506" y="28"/>
                  </a:lnTo>
                  <a:lnTo>
                    <a:pt x="2348" y="12"/>
                  </a:lnTo>
                  <a:lnTo>
                    <a:pt x="2186" y="4"/>
                  </a:lnTo>
                  <a:lnTo>
                    <a:pt x="2020" y="0"/>
                  </a:lnTo>
                  <a:close/>
                  <a:moveTo>
                    <a:pt x="1922" y="1748"/>
                  </a:moveTo>
                  <a:lnTo>
                    <a:pt x="1762" y="1746"/>
                  </a:lnTo>
                  <a:lnTo>
                    <a:pt x="1606" y="1736"/>
                  </a:lnTo>
                  <a:lnTo>
                    <a:pt x="1454" y="1722"/>
                  </a:lnTo>
                  <a:lnTo>
                    <a:pt x="1306" y="1702"/>
                  </a:lnTo>
                  <a:lnTo>
                    <a:pt x="1164" y="1678"/>
                  </a:lnTo>
                  <a:lnTo>
                    <a:pt x="1028" y="1648"/>
                  </a:lnTo>
                  <a:lnTo>
                    <a:pt x="898" y="1614"/>
                  </a:lnTo>
                  <a:lnTo>
                    <a:pt x="776" y="1576"/>
                  </a:lnTo>
                  <a:lnTo>
                    <a:pt x="662" y="1532"/>
                  </a:lnTo>
                  <a:lnTo>
                    <a:pt x="554" y="1486"/>
                  </a:lnTo>
                  <a:lnTo>
                    <a:pt x="458" y="1436"/>
                  </a:lnTo>
                  <a:lnTo>
                    <a:pt x="370" y="1382"/>
                  </a:lnTo>
                  <a:lnTo>
                    <a:pt x="292" y="1326"/>
                  </a:lnTo>
                  <a:lnTo>
                    <a:pt x="224" y="1266"/>
                  </a:lnTo>
                  <a:lnTo>
                    <a:pt x="166" y="1204"/>
                  </a:lnTo>
                  <a:lnTo>
                    <a:pt x="122" y="1140"/>
                  </a:lnTo>
                  <a:lnTo>
                    <a:pt x="88" y="1074"/>
                  </a:lnTo>
                  <a:lnTo>
                    <a:pt x="68" y="1004"/>
                  </a:lnTo>
                  <a:lnTo>
                    <a:pt x="62" y="934"/>
                  </a:lnTo>
                  <a:lnTo>
                    <a:pt x="68" y="864"/>
                  </a:lnTo>
                  <a:lnTo>
                    <a:pt x="88" y="796"/>
                  </a:lnTo>
                  <a:lnTo>
                    <a:pt x="122" y="730"/>
                  </a:lnTo>
                  <a:lnTo>
                    <a:pt x="166" y="664"/>
                  </a:lnTo>
                  <a:lnTo>
                    <a:pt x="224" y="602"/>
                  </a:lnTo>
                  <a:lnTo>
                    <a:pt x="292" y="544"/>
                  </a:lnTo>
                  <a:lnTo>
                    <a:pt x="370" y="486"/>
                  </a:lnTo>
                  <a:lnTo>
                    <a:pt x="458" y="434"/>
                  </a:lnTo>
                  <a:lnTo>
                    <a:pt x="554" y="382"/>
                  </a:lnTo>
                  <a:lnTo>
                    <a:pt x="662" y="336"/>
                  </a:lnTo>
                  <a:lnTo>
                    <a:pt x="776" y="294"/>
                  </a:lnTo>
                  <a:lnTo>
                    <a:pt x="898" y="256"/>
                  </a:lnTo>
                  <a:lnTo>
                    <a:pt x="1028" y="222"/>
                  </a:lnTo>
                  <a:lnTo>
                    <a:pt x="1164" y="192"/>
                  </a:lnTo>
                  <a:lnTo>
                    <a:pt x="1306" y="166"/>
                  </a:lnTo>
                  <a:lnTo>
                    <a:pt x="1454" y="148"/>
                  </a:lnTo>
                  <a:lnTo>
                    <a:pt x="1606" y="132"/>
                  </a:lnTo>
                  <a:lnTo>
                    <a:pt x="1762" y="124"/>
                  </a:lnTo>
                  <a:lnTo>
                    <a:pt x="1922" y="120"/>
                  </a:lnTo>
                  <a:lnTo>
                    <a:pt x="2084" y="124"/>
                  </a:lnTo>
                  <a:lnTo>
                    <a:pt x="2240" y="132"/>
                  </a:lnTo>
                  <a:lnTo>
                    <a:pt x="2392" y="148"/>
                  </a:lnTo>
                  <a:lnTo>
                    <a:pt x="2540" y="166"/>
                  </a:lnTo>
                  <a:lnTo>
                    <a:pt x="2682" y="192"/>
                  </a:lnTo>
                  <a:lnTo>
                    <a:pt x="2818" y="222"/>
                  </a:lnTo>
                  <a:lnTo>
                    <a:pt x="2948" y="256"/>
                  </a:lnTo>
                  <a:lnTo>
                    <a:pt x="3070" y="294"/>
                  </a:lnTo>
                  <a:lnTo>
                    <a:pt x="3184" y="336"/>
                  </a:lnTo>
                  <a:lnTo>
                    <a:pt x="3292" y="382"/>
                  </a:lnTo>
                  <a:lnTo>
                    <a:pt x="3388" y="434"/>
                  </a:lnTo>
                  <a:lnTo>
                    <a:pt x="3476" y="486"/>
                  </a:lnTo>
                  <a:lnTo>
                    <a:pt x="3554" y="544"/>
                  </a:lnTo>
                  <a:lnTo>
                    <a:pt x="3622" y="602"/>
                  </a:lnTo>
                  <a:lnTo>
                    <a:pt x="3680" y="664"/>
                  </a:lnTo>
                  <a:lnTo>
                    <a:pt x="3724" y="730"/>
                  </a:lnTo>
                  <a:lnTo>
                    <a:pt x="3758" y="796"/>
                  </a:lnTo>
                  <a:lnTo>
                    <a:pt x="3778" y="864"/>
                  </a:lnTo>
                  <a:lnTo>
                    <a:pt x="3784" y="934"/>
                  </a:lnTo>
                  <a:lnTo>
                    <a:pt x="3778" y="1004"/>
                  </a:lnTo>
                  <a:lnTo>
                    <a:pt x="3758" y="1074"/>
                  </a:lnTo>
                  <a:lnTo>
                    <a:pt x="3724" y="1140"/>
                  </a:lnTo>
                  <a:lnTo>
                    <a:pt x="3680" y="1204"/>
                  </a:lnTo>
                  <a:lnTo>
                    <a:pt x="3622" y="1266"/>
                  </a:lnTo>
                  <a:lnTo>
                    <a:pt x="3554" y="1326"/>
                  </a:lnTo>
                  <a:lnTo>
                    <a:pt x="3476" y="1382"/>
                  </a:lnTo>
                  <a:lnTo>
                    <a:pt x="3388" y="1436"/>
                  </a:lnTo>
                  <a:lnTo>
                    <a:pt x="3292" y="1486"/>
                  </a:lnTo>
                  <a:lnTo>
                    <a:pt x="3184" y="1532"/>
                  </a:lnTo>
                  <a:lnTo>
                    <a:pt x="3070" y="1576"/>
                  </a:lnTo>
                  <a:lnTo>
                    <a:pt x="2948" y="1614"/>
                  </a:lnTo>
                  <a:lnTo>
                    <a:pt x="2818" y="1648"/>
                  </a:lnTo>
                  <a:lnTo>
                    <a:pt x="2682" y="1678"/>
                  </a:lnTo>
                  <a:lnTo>
                    <a:pt x="2540" y="1702"/>
                  </a:lnTo>
                  <a:lnTo>
                    <a:pt x="2392" y="1722"/>
                  </a:lnTo>
                  <a:lnTo>
                    <a:pt x="2240" y="1736"/>
                  </a:lnTo>
                  <a:lnTo>
                    <a:pt x="2084" y="1746"/>
                  </a:lnTo>
                  <a:lnTo>
                    <a:pt x="1922" y="1748"/>
                  </a:lnTo>
                  <a:close/>
                </a:path>
              </a:pathLst>
            </a:custGeom>
            <a:solidFill>
              <a:schemeClr val="accent2"/>
            </a:solidFill>
            <a:ln w="0">
              <a:noFill/>
              <a:prstDash val="solid"/>
              <a:round/>
              <a:headEnd/>
              <a:tailEnd/>
            </a:ln>
          </p:spPr>
          <p:txBody>
            <a:bodyPr/>
            <a:lstStyle/>
            <a:p>
              <a:pPr>
                <a:defRPr/>
              </a:pPr>
              <a:endParaRPr lang="en-US">
                <a:latin typeface="Arial" charset="0"/>
                <a:cs typeface="Arial" charset="0"/>
              </a:endParaRPr>
            </a:p>
          </p:txBody>
        </p:sp>
        <p:sp>
          <p:nvSpPr>
            <p:cNvPr id="251910" name="Oval 6"/>
            <p:cNvSpPr>
              <a:spLocks noChangeArrowheads="1"/>
            </p:cNvSpPr>
            <p:nvPr/>
          </p:nvSpPr>
          <p:spPr bwMode="gray">
            <a:xfrm>
              <a:off x="2497" y="2832"/>
              <a:ext cx="1007" cy="1008"/>
            </a:xfrm>
            <a:prstGeom prst="ellipse">
              <a:avLst/>
            </a:prstGeom>
            <a:gradFill rotWithShape="1">
              <a:gsLst>
                <a:gs pos="0">
                  <a:schemeClr val="accent2"/>
                </a:gs>
                <a:gs pos="100000">
                  <a:schemeClr val="accent2">
                    <a:gamma/>
                    <a:shade val="35686"/>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hlink"/>
                </a:solidFill>
                <a:latin typeface="Arial" charset="0"/>
                <a:cs typeface="Arial" charset="0"/>
              </a:endParaRPr>
            </a:p>
          </p:txBody>
        </p:sp>
        <p:grpSp>
          <p:nvGrpSpPr>
            <p:cNvPr id="3" name="Group 7"/>
            <p:cNvGrpSpPr>
              <a:grpSpLocks/>
            </p:cNvGrpSpPr>
            <p:nvPr/>
          </p:nvGrpSpPr>
          <p:grpSpPr bwMode="auto">
            <a:xfrm>
              <a:off x="528" y="2592"/>
              <a:ext cx="1008" cy="1008"/>
              <a:chOff x="816" y="2016"/>
              <a:chExt cx="1008" cy="1008"/>
            </a:xfrm>
          </p:grpSpPr>
          <p:sp>
            <p:nvSpPr>
              <p:cNvPr id="251912" name="Oval 8"/>
              <p:cNvSpPr>
                <a:spLocks noChangeArrowheads="1"/>
              </p:cNvSpPr>
              <p:nvPr/>
            </p:nvSpPr>
            <p:spPr bwMode="gray">
              <a:xfrm>
                <a:off x="816" y="2016"/>
                <a:ext cx="1008" cy="1008"/>
              </a:xfrm>
              <a:prstGeom prst="ellipse">
                <a:avLst/>
              </a:prstGeom>
              <a:gradFill rotWithShape="1">
                <a:gsLst>
                  <a:gs pos="0">
                    <a:schemeClr val="accent1"/>
                  </a:gs>
                  <a:gs pos="100000">
                    <a:schemeClr val="accent1">
                      <a:gamma/>
                      <a:shade val="31373"/>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bg1"/>
                  </a:solidFill>
                  <a:latin typeface="Arial" charset="0"/>
                  <a:cs typeface="Arial" charset="0"/>
                </a:endParaRPr>
              </a:p>
            </p:txBody>
          </p:sp>
          <p:sp>
            <p:nvSpPr>
              <p:cNvPr id="20501" name="Text Box 9"/>
              <p:cNvSpPr txBox="1">
                <a:spLocks noChangeArrowheads="1"/>
              </p:cNvSpPr>
              <p:nvPr/>
            </p:nvSpPr>
            <p:spPr bwMode="gray">
              <a:xfrm>
                <a:off x="916" y="2228"/>
                <a:ext cx="729" cy="785"/>
              </a:xfrm>
              <a:prstGeom prst="rect">
                <a:avLst/>
              </a:prstGeom>
              <a:noFill/>
              <a:ln w="9525">
                <a:noFill/>
                <a:miter lim="800000"/>
                <a:headEnd/>
                <a:tailEnd/>
              </a:ln>
            </p:spPr>
            <p:txBody>
              <a:bodyPr wrap="none">
                <a:spAutoFit/>
              </a:bodyPr>
              <a:lstStyle/>
              <a:p>
                <a:pPr algn="ctr" eaLnBrk="0" hangingPunct="0"/>
                <a:r>
                  <a:rPr lang="en-US" sz="3400" b="1" dirty="0">
                    <a:solidFill>
                      <a:schemeClr val="bg1">
                        <a:lumMod val="85000"/>
                      </a:schemeClr>
                    </a:solidFill>
                  </a:rPr>
                  <a:t>Urban</a:t>
                </a:r>
              </a:p>
              <a:p>
                <a:pPr algn="ctr" eaLnBrk="0" hangingPunct="0"/>
                <a:r>
                  <a:rPr lang="en-US" sz="3400" b="1" dirty="0">
                    <a:solidFill>
                      <a:schemeClr val="bg1">
                        <a:lumMod val="85000"/>
                      </a:schemeClr>
                    </a:solidFill>
                  </a:rPr>
                  <a:t>Citizen </a:t>
                </a:r>
              </a:p>
              <a:p>
                <a:pPr algn="ctr" eaLnBrk="0" hangingPunct="0"/>
                <a:endParaRPr lang="en-US" sz="3400" b="1" dirty="0"/>
              </a:p>
            </p:txBody>
          </p:sp>
        </p:grpSp>
        <p:grpSp>
          <p:nvGrpSpPr>
            <p:cNvPr id="4" name="Group 10"/>
            <p:cNvGrpSpPr>
              <a:grpSpLocks/>
            </p:cNvGrpSpPr>
            <p:nvPr/>
          </p:nvGrpSpPr>
          <p:grpSpPr bwMode="auto">
            <a:xfrm>
              <a:off x="2256" y="1248"/>
              <a:ext cx="1008" cy="1008"/>
              <a:chOff x="2400" y="1056"/>
              <a:chExt cx="1008" cy="1008"/>
            </a:xfrm>
          </p:grpSpPr>
          <p:sp>
            <p:nvSpPr>
              <p:cNvPr id="251915" name="Oval 11"/>
              <p:cNvSpPr>
                <a:spLocks noChangeArrowheads="1"/>
              </p:cNvSpPr>
              <p:nvPr/>
            </p:nvSpPr>
            <p:spPr bwMode="gray">
              <a:xfrm>
                <a:off x="2400" y="1056"/>
                <a:ext cx="1008" cy="1008"/>
              </a:xfrm>
              <a:prstGeom prst="ellipse">
                <a:avLst/>
              </a:prstGeom>
              <a:gradFill rotWithShape="1">
                <a:gsLst>
                  <a:gs pos="0">
                    <a:schemeClr val="tx1"/>
                  </a:gs>
                  <a:gs pos="100000">
                    <a:schemeClr val="tx1">
                      <a:gamma/>
                      <a:shade val="34510"/>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bg1"/>
                  </a:solidFill>
                  <a:latin typeface="Arial" charset="0"/>
                  <a:cs typeface="Arial" charset="0"/>
                </a:endParaRPr>
              </a:p>
            </p:txBody>
          </p:sp>
          <p:sp>
            <p:nvSpPr>
              <p:cNvPr id="20499" name="Text Box 12"/>
              <p:cNvSpPr txBox="1">
                <a:spLocks noChangeArrowheads="1"/>
              </p:cNvSpPr>
              <p:nvPr/>
            </p:nvSpPr>
            <p:spPr bwMode="gray">
              <a:xfrm>
                <a:off x="2498" y="1392"/>
                <a:ext cx="698" cy="291"/>
              </a:xfrm>
              <a:prstGeom prst="rect">
                <a:avLst/>
              </a:prstGeom>
              <a:noFill/>
              <a:ln w="9525">
                <a:noFill/>
                <a:miter lim="800000"/>
                <a:headEnd/>
                <a:tailEnd/>
              </a:ln>
            </p:spPr>
            <p:txBody>
              <a:bodyPr wrap="none">
                <a:spAutoFit/>
              </a:bodyPr>
              <a:lstStyle/>
              <a:p>
                <a:pPr eaLnBrk="0" hangingPunct="0"/>
                <a:r>
                  <a:rPr lang="en-US" sz="3400" b="1" dirty="0">
                    <a:solidFill>
                      <a:schemeClr val="bg1"/>
                    </a:solidFill>
                  </a:rPr>
                  <a:t>Farmer</a:t>
                </a:r>
              </a:p>
            </p:txBody>
          </p:sp>
        </p:grpSp>
        <p:sp>
          <p:nvSpPr>
            <p:cNvPr id="251917" name="Oval 13"/>
            <p:cNvSpPr>
              <a:spLocks noChangeArrowheads="1"/>
            </p:cNvSpPr>
            <p:nvPr/>
          </p:nvSpPr>
          <p:spPr bwMode="gray">
            <a:xfrm>
              <a:off x="4128" y="1248"/>
              <a:ext cx="1056" cy="1056"/>
            </a:xfrm>
            <a:prstGeom prst="ellipse">
              <a:avLst/>
            </a:prstGeom>
            <a:gradFill rotWithShape="1">
              <a:gsLst>
                <a:gs pos="0">
                  <a:schemeClr val="folHlink"/>
                </a:gs>
                <a:gs pos="100000">
                  <a:schemeClr val="folHlink">
                    <a:gamma/>
                    <a:shade val="34510"/>
                    <a:invGamma/>
                  </a:schemeClr>
                </a:gs>
              </a:gsLst>
              <a:path path="shape">
                <a:fillToRect l="50000" t="50000" r="50000" b="50000"/>
              </a:path>
            </a:gradFill>
            <a:ln w="9525">
              <a:noFill/>
              <a:round/>
              <a:headEnd/>
              <a:tailEnd/>
            </a:ln>
            <a:effectLst>
              <a:prstShdw prst="shdw12" dist="76200" dir="10800000">
                <a:schemeClr val="bg2">
                  <a:alpha val="50000"/>
                </a:schemeClr>
              </a:prstShdw>
            </a:effectLst>
          </p:spPr>
          <p:txBody>
            <a:bodyPr wrap="none" anchor="ctr"/>
            <a:lstStyle/>
            <a:p>
              <a:pPr algn="ctr">
                <a:defRPr/>
              </a:pPr>
              <a:endParaRPr lang="en-US">
                <a:solidFill>
                  <a:schemeClr val="bg1"/>
                </a:solidFill>
                <a:latin typeface="Arial" charset="0"/>
                <a:cs typeface="Arial" charset="0"/>
              </a:endParaRPr>
            </a:p>
          </p:txBody>
        </p:sp>
        <p:sp>
          <p:nvSpPr>
            <p:cNvPr id="20496" name="Text Box 14"/>
            <p:cNvSpPr txBox="1">
              <a:spLocks noChangeArrowheads="1"/>
            </p:cNvSpPr>
            <p:nvPr/>
          </p:nvSpPr>
          <p:spPr bwMode="gray">
            <a:xfrm>
              <a:off x="4323" y="1536"/>
              <a:ext cx="800" cy="538"/>
            </a:xfrm>
            <a:prstGeom prst="rect">
              <a:avLst/>
            </a:prstGeom>
            <a:noFill/>
            <a:ln w="9525">
              <a:noFill/>
              <a:miter lim="800000"/>
              <a:headEnd/>
              <a:tailEnd/>
            </a:ln>
          </p:spPr>
          <p:txBody>
            <a:bodyPr wrap="none">
              <a:spAutoFit/>
            </a:bodyPr>
            <a:lstStyle/>
            <a:p>
              <a:pPr algn="ctr" eaLnBrk="0" hangingPunct="0"/>
              <a:r>
                <a:rPr lang="en-US" sz="3400" b="1" dirty="0">
                  <a:solidFill>
                    <a:schemeClr val="bg1">
                      <a:lumMod val="85000"/>
                    </a:schemeClr>
                  </a:solidFill>
                </a:rPr>
                <a:t>Medium</a:t>
              </a:r>
            </a:p>
            <a:p>
              <a:pPr algn="ctr" eaLnBrk="0" hangingPunct="0"/>
              <a:r>
                <a:rPr lang="en-US" sz="3400" b="1" dirty="0">
                  <a:solidFill>
                    <a:schemeClr val="bg1">
                      <a:lumMod val="85000"/>
                    </a:schemeClr>
                  </a:solidFill>
                </a:rPr>
                <a:t>Industry</a:t>
              </a:r>
            </a:p>
          </p:txBody>
        </p:sp>
        <p:sp>
          <p:nvSpPr>
            <p:cNvPr id="20497" name="Text Box 15"/>
            <p:cNvSpPr txBox="1">
              <a:spLocks noChangeArrowheads="1"/>
            </p:cNvSpPr>
            <p:nvPr/>
          </p:nvSpPr>
          <p:spPr bwMode="gray">
            <a:xfrm>
              <a:off x="2530" y="3034"/>
              <a:ext cx="891" cy="538"/>
            </a:xfrm>
            <a:prstGeom prst="rect">
              <a:avLst/>
            </a:prstGeom>
            <a:noFill/>
            <a:ln w="9525">
              <a:noFill/>
              <a:miter lim="800000"/>
              <a:headEnd/>
              <a:tailEnd/>
            </a:ln>
          </p:spPr>
          <p:txBody>
            <a:bodyPr wrap="none">
              <a:spAutoFit/>
            </a:bodyPr>
            <a:lstStyle/>
            <a:p>
              <a:pPr algn="ctr" eaLnBrk="0" hangingPunct="0"/>
              <a:r>
                <a:rPr lang="en-US" sz="3400" b="1" dirty="0">
                  <a:solidFill>
                    <a:schemeClr val="bg1">
                      <a:lumMod val="85000"/>
                    </a:schemeClr>
                  </a:solidFill>
                </a:rPr>
                <a:t>Large</a:t>
              </a:r>
            </a:p>
            <a:p>
              <a:pPr algn="ctr" eaLnBrk="0" hangingPunct="0"/>
              <a:r>
                <a:rPr lang="en-US" sz="3400" b="1" dirty="0">
                  <a:solidFill>
                    <a:schemeClr val="bg1">
                      <a:lumMod val="85000"/>
                    </a:schemeClr>
                  </a:solidFill>
                </a:rPr>
                <a:t>Business</a:t>
              </a:r>
            </a:p>
          </p:txBody>
        </p:sp>
      </p:grpSp>
      <p:sp>
        <p:nvSpPr>
          <p:cNvPr id="251920" name="AutoShape 16"/>
          <p:cNvSpPr>
            <a:spLocks noChangeArrowheads="1"/>
          </p:cNvSpPr>
          <p:nvPr/>
        </p:nvSpPr>
        <p:spPr bwMode="auto">
          <a:xfrm>
            <a:off x="228600" y="3860800"/>
            <a:ext cx="3429000" cy="1117600"/>
          </a:xfrm>
          <a:prstGeom prst="wedgeRoundRectCallout">
            <a:avLst>
              <a:gd name="adj1" fmla="val 36597"/>
              <a:gd name="adj2" fmla="val 124431"/>
              <a:gd name="adj3" fmla="val 16667"/>
            </a:avLst>
          </a:prstGeom>
          <a:gradFill rotWithShape="1">
            <a:gsLst>
              <a:gs pos="0">
                <a:schemeClr val="accent1"/>
              </a:gs>
              <a:gs pos="50000">
                <a:schemeClr val="accent1">
                  <a:gamma/>
                  <a:shade val="46275"/>
                  <a:invGamma/>
                </a:schemeClr>
              </a:gs>
              <a:gs pos="100000">
                <a:schemeClr val="accent1"/>
              </a:gs>
            </a:gsLst>
            <a:lin ang="0" scaled="1"/>
          </a:gradFill>
          <a:ln w="9525">
            <a:solidFill>
              <a:schemeClr val="tx1"/>
            </a:solidFill>
            <a:miter lim="800000"/>
            <a:headEnd/>
            <a:tailEnd/>
          </a:ln>
          <a:effectLst/>
        </p:spPr>
        <p:txBody>
          <a:bodyPr lIns="130622" tIns="65311" rIns="130622" bIns="65311"/>
          <a:lstStyle/>
          <a:p>
            <a:pPr>
              <a:buFontTx/>
              <a:buChar char="•"/>
              <a:defRPr/>
            </a:pPr>
            <a:r>
              <a:rPr lang="en-US" b="1">
                <a:solidFill>
                  <a:srgbClr val="FFFFFF"/>
                </a:solidFill>
                <a:latin typeface="Arial" charset="0"/>
                <a:cs typeface="Arial" charset="0"/>
              </a:rPr>
              <a:t> 50 interactions</a:t>
            </a:r>
          </a:p>
          <a:p>
            <a:pPr>
              <a:buFontTx/>
              <a:buChar char="•"/>
              <a:defRPr/>
            </a:pPr>
            <a:r>
              <a:rPr lang="en-US" b="1">
                <a:solidFill>
                  <a:srgbClr val="FFFFFF"/>
                </a:solidFill>
                <a:latin typeface="Arial" charset="0"/>
                <a:cs typeface="Arial" charset="0"/>
              </a:rPr>
              <a:t> 10 departments</a:t>
            </a:r>
          </a:p>
          <a:p>
            <a:pPr>
              <a:buFontTx/>
              <a:buChar char="•"/>
              <a:defRPr/>
            </a:pPr>
            <a:endParaRPr lang="en-US" b="1">
              <a:solidFill>
                <a:srgbClr val="FFFFFF"/>
              </a:solidFill>
              <a:latin typeface="Arial" charset="0"/>
              <a:cs typeface="Arial" charset="0"/>
            </a:endParaRPr>
          </a:p>
        </p:txBody>
      </p:sp>
      <p:sp>
        <p:nvSpPr>
          <p:cNvPr id="251921" name="AutoShape 17"/>
          <p:cNvSpPr>
            <a:spLocks noChangeArrowheads="1"/>
          </p:cNvSpPr>
          <p:nvPr/>
        </p:nvSpPr>
        <p:spPr bwMode="auto">
          <a:xfrm>
            <a:off x="1600200" y="1930400"/>
            <a:ext cx="3429000" cy="1117600"/>
          </a:xfrm>
          <a:prstGeom prst="wedgeRoundRectCallout">
            <a:avLst>
              <a:gd name="adj1" fmla="val 68333"/>
              <a:gd name="adj2" fmla="val 114583"/>
              <a:gd name="adj3" fmla="val 16667"/>
            </a:avLst>
          </a:prstGeom>
          <a:gradFill rotWithShape="1">
            <a:gsLst>
              <a:gs pos="0">
                <a:srgbClr val="4D4D4D"/>
              </a:gs>
              <a:gs pos="50000">
                <a:srgbClr val="242424"/>
              </a:gs>
              <a:gs pos="100000">
                <a:srgbClr val="4D4D4D"/>
              </a:gs>
            </a:gsLst>
            <a:lin ang="0" scaled="1"/>
          </a:gradFill>
          <a:ln w="9525">
            <a:solidFill>
              <a:schemeClr val="tx1"/>
            </a:solidFill>
            <a:miter lim="800000"/>
            <a:headEnd/>
            <a:tailEnd/>
          </a:ln>
        </p:spPr>
        <p:txBody>
          <a:bodyPr lIns="130622" tIns="65311" rIns="130622" bIns="65311"/>
          <a:lstStyle/>
          <a:p>
            <a:pPr>
              <a:buFontTx/>
              <a:buChar char="•"/>
            </a:pPr>
            <a:r>
              <a:rPr lang="en-US" b="1">
                <a:solidFill>
                  <a:srgbClr val="FFFFFF"/>
                </a:solidFill>
              </a:rPr>
              <a:t> 40 interactions</a:t>
            </a:r>
          </a:p>
          <a:p>
            <a:pPr>
              <a:buFontTx/>
              <a:buChar char="•"/>
            </a:pPr>
            <a:r>
              <a:rPr lang="en-US" b="1">
                <a:solidFill>
                  <a:srgbClr val="FFFFFF"/>
                </a:solidFill>
              </a:rPr>
              <a:t> 8 departments</a:t>
            </a:r>
          </a:p>
          <a:p>
            <a:pPr>
              <a:buFontTx/>
              <a:buChar char="•"/>
            </a:pPr>
            <a:endParaRPr lang="en-US" b="1">
              <a:solidFill>
                <a:srgbClr val="FFFFFF"/>
              </a:solidFill>
            </a:endParaRPr>
          </a:p>
        </p:txBody>
      </p:sp>
      <p:sp>
        <p:nvSpPr>
          <p:cNvPr id="251922" name="AutoShape 18"/>
          <p:cNvSpPr>
            <a:spLocks noChangeArrowheads="1"/>
          </p:cNvSpPr>
          <p:nvPr/>
        </p:nvSpPr>
        <p:spPr bwMode="auto">
          <a:xfrm>
            <a:off x="7200900" y="1524000"/>
            <a:ext cx="3429000" cy="1117600"/>
          </a:xfrm>
          <a:prstGeom prst="wedgeRoundRectCallout">
            <a:avLst>
              <a:gd name="adj1" fmla="val 43611"/>
              <a:gd name="adj2" fmla="val 101704"/>
              <a:gd name="adj3" fmla="val 16667"/>
            </a:avLst>
          </a:prstGeom>
          <a:gradFill rotWithShape="1">
            <a:gsLst>
              <a:gs pos="0">
                <a:schemeClr val="folHlink"/>
              </a:gs>
              <a:gs pos="50000">
                <a:schemeClr val="folHlink">
                  <a:gamma/>
                  <a:shade val="46275"/>
                  <a:invGamma/>
                </a:schemeClr>
              </a:gs>
              <a:gs pos="100000">
                <a:schemeClr val="folHlink"/>
              </a:gs>
            </a:gsLst>
            <a:lin ang="5400000" scaled="1"/>
          </a:gradFill>
          <a:ln w="9525">
            <a:solidFill>
              <a:schemeClr val="tx1"/>
            </a:solidFill>
            <a:miter lim="800000"/>
            <a:headEnd/>
            <a:tailEnd/>
          </a:ln>
          <a:effectLst/>
        </p:spPr>
        <p:txBody>
          <a:bodyPr lIns="130622" tIns="65311" rIns="130622" bIns="65311"/>
          <a:lstStyle/>
          <a:p>
            <a:pPr>
              <a:buFontTx/>
              <a:buChar char="•"/>
              <a:defRPr/>
            </a:pPr>
            <a:r>
              <a:rPr lang="en-US" b="1">
                <a:solidFill>
                  <a:srgbClr val="FFFFFF"/>
                </a:solidFill>
                <a:latin typeface="Arial" charset="0"/>
                <a:cs typeface="Arial" charset="0"/>
              </a:rPr>
              <a:t> 120 interactions</a:t>
            </a:r>
          </a:p>
          <a:p>
            <a:pPr>
              <a:buFontTx/>
              <a:buChar char="•"/>
              <a:defRPr/>
            </a:pPr>
            <a:r>
              <a:rPr lang="en-US" b="1">
                <a:solidFill>
                  <a:srgbClr val="FFFFFF"/>
                </a:solidFill>
                <a:latin typeface="Arial" charset="0"/>
                <a:cs typeface="Arial" charset="0"/>
              </a:rPr>
              <a:t> 20 departments</a:t>
            </a:r>
          </a:p>
          <a:p>
            <a:pPr>
              <a:buFontTx/>
              <a:buChar char="•"/>
              <a:defRPr/>
            </a:pPr>
            <a:endParaRPr lang="en-US" b="1">
              <a:solidFill>
                <a:srgbClr val="FFFFFF"/>
              </a:solidFill>
              <a:latin typeface="Arial" charset="0"/>
              <a:cs typeface="Arial" charset="0"/>
            </a:endParaRPr>
          </a:p>
        </p:txBody>
      </p:sp>
      <p:sp>
        <p:nvSpPr>
          <p:cNvPr id="251923" name="AutoShape 19"/>
          <p:cNvSpPr>
            <a:spLocks noChangeArrowheads="1"/>
          </p:cNvSpPr>
          <p:nvPr/>
        </p:nvSpPr>
        <p:spPr bwMode="auto">
          <a:xfrm>
            <a:off x="3086100" y="8026400"/>
            <a:ext cx="3886200" cy="1117600"/>
          </a:xfrm>
          <a:prstGeom prst="wedgeRoundRectCallout">
            <a:avLst>
              <a:gd name="adj1" fmla="val 29720"/>
              <a:gd name="adj2" fmla="val -150568"/>
              <a:gd name="adj3" fmla="val 16667"/>
            </a:avLst>
          </a:prstGeom>
          <a:gradFill rotWithShape="1">
            <a:gsLst>
              <a:gs pos="0">
                <a:srgbClr val="336600"/>
              </a:gs>
              <a:gs pos="50000">
                <a:srgbClr val="182F00"/>
              </a:gs>
              <a:gs pos="100000">
                <a:srgbClr val="336600"/>
              </a:gs>
            </a:gsLst>
            <a:lin ang="5400000" scaled="1"/>
          </a:gradFill>
          <a:ln w="9525">
            <a:solidFill>
              <a:schemeClr val="tx1"/>
            </a:solidFill>
            <a:miter lim="800000"/>
            <a:headEnd/>
            <a:tailEnd/>
          </a:ln>
        </p:spPr>
        <p:txBody>
          <a:bodyPr lIns="130622" tIns="65311" rIns="130622" bIns="65311"/>
          <a:lstStyle/>
          <a:p>
            <a:pPr>
              <a:buFontTx/>
              <a:buChar char="•"/>
            </a:pPr>
            <a:r>
              <a:rPr lang="en-US" b="1" dirty="0">
                <a:solidFill>
                  <a:srgbClr val="FFFFFF"/>
                </a:solidFill>
              </a:rPr>
              <a:t> 500+ interactions</a:t>
            </a:r>
          </a:p>
          <a:p>
            <a:pPr>
              <a:buFontTx/>
              <a:buChar char="•"/>
            </a:pPr>
            <a:r>
              <a:rPr lang="en-US" b="1" dirty="0">
                <a:solidFill>
                  <a:srgbClr val="FFFFFF"/>
                </a:solidFill>
              </a:rPr>
              <a:t> 100 departments</a:t>
            </a:r>
          </a:p>
          <a:p>
            <a:pPr>
              <a:buFontTx/>
              <a:buChar char="•"/>
            </a:pPr>
            <a:endParaRPr lang="en-US" b="1" dirty="0">
              <a:solidFill>
                <a:srgbClr val="FFFFFF"/>
              </a:solidFill>
            </a:endParaRPr>
          </a:p>
        </p:txBody>
      </p:sp>
      <p:grpSp>
        <p:nvGrpSpPr>
          <p:cNvPr id="5" name="Group 20"/>
          <p:cNvGrpSpPr>
            <a:grpSpLocks/>
          </p:cNvGrpSpPr>
          <p:nvPr/>
        </p:nvGrpSpPr>
        <p:grpSpPr bwMode="auto">
          <a:xfrm>
            <a:off x="8801100" y="5204886"/>
            <a:ext cx="4914900" cy="2516717"/>
            <a:chOff x="3696" y="2459"/>
            <a:chExt cx="2064" cy="1189"/>
          </a:xfrm>
        </p:grpSpPr>
        <p:sp>
          <p:nvSpPr>
            <p:cNvPr id="251925" name="Cloud"/>
            <p:cNvSpPr>
              <a:spLocks noChangeAspect="1" noEditPoints="1" noChangeArrowheads="1"/>
            </p:cNvSpPr>
            <p:nvPr/>
          </p:nvSpPr>
          <p:spPr bwMode="auto">
            <a:xfrm>
              <a:off x="3696" y="2459"/>
              <a:ext cx="2064" cy="1189"/>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10"/>
                    <a:pt x="2172" y="13110"/>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rgbClr val="99CCFF"/>
            </a:solidFill>
            <a:ln w="9525">
              <a:solidFill>
                <a:srgbClr val="000000"/>
              </a:solidFill>
              <a:miter lim="800000"/>
              <a:headEnd/>
              <a:tailEnd/>
            </a:ln>
            <a:effectLst>
              <a:outerShdw dist="107763" dir="2700000" algn="ctr" rotWithShape="0">
                <a:srgbClr val="808080"/>
              </a:outerShdw>
            </a:effectLst>
          </p:spPr>
          <p:txBody>
            <a:bodyPr/>
            <a:lstStyle/>
            <a:p>
              <a:pPr algn="ctr">
                <a:defRPr/>
              </a:pPr>
              <a:r>
                <a:rPr lang="en-US" sz="2300" b="1" dirty="0">
                  <a:solidFill>
                    <a:srgbClr val="000000"/>
                  </a:solidFill>
                  <a:latin typeface="Arial" charset="0"/>
                  <a:cs typeface="Arial" charset="0"/>
                </a:rPr>
                <a:t>Can we streamline</a:t>
              </a:r>
            </a:p>
            <a:p>
              <a:pPr algn="ctr">
                <a:defRPr/>
              </a:pPr>
              <a:r>
                <a:rPr lang="en-US" sz="2300" b="1" dirty="0">
                  <a:solidFill>
                    <a:srgbClr val="000000"/>
                  </a:solidFill>
                  <a:latin typeface="Arial" charset="0"/>
                  <a:cs typeface="Arial" charset="0"/>
                </a:rPr>
                <a:t>these interactions</a:t>
              </a:r>
            </a:p>
            <a:p>
              <a:pPr algn="ctr">
                <a:defRPr/>
              </a:pPr>
              <a:r>
                <a:rPr lang="en-US" sz="2300" b="1" dirty="0">
                  <a:solidFill>
                    <a:srgbClr val="000000"/>
                  </a:solidFill>
                  <a:latin typeface="Arial" charset="0"/>
                  <a:cs typeface="Arial" charset="0"/>
                </a:rPr>
                <a:t>&amp; enhance </a:t>
              </a:r>
            </a:p>
            <a:p>
              <a:pPr algn="ctr">
                <a:defRPr/>
              </a:pPr>
              <a:r>
                <a:rPr lang="en-US" sz="2300" b="1" dirty="0">
                  <a:solidFill>
                    <a:srgbClr val="000000"/>
                  </a:solidFill>
                  <a:latin typeface="Arial" charset="0"/>
                  <a:cs typeface="Arial" charset="0"/>
                </a:rPr>
                <a:t>National Productivity</a:t>
              </a:r>
            </a:p>
          </p:txBody>
        </p:sp>
        <p:sp>
          <p:nvSpPr>
            <p:cNvPr id="20490" name="Text Box 22"/>
            <p:cNvSpPr txBox="1">
              <a:spLocks noChangeArrowheads="1"/>
            </p:cNvSpPr>
            <p:nvPr/>
          </p:nvSpPr>
          <p:spPr bwMode="auto">
            <a:xfrm>
              <a:off x="5057" y="2920"/>
              <a:ext cx="293" cy="545"/>
            </a:xfrm>
            <a:prstGeom prst="rect">
              <a:avLst/>
            </a:prstGeom>
            <a:noFill/>
            <a:ln w="9525">
              <a:noFill/>
              <a:miter lim="800000"/>
              <a:headEnd/>
              <a:tailEnd/>
            </a:ln>
          </p:spPr>
          <p:txBody>
            <a:bodyPr wrap="square">
              <a:spAutoFit/>
            </a:bodyPr>
            <a:lstStyle/>
            <a:p>
              <a:r>
                <a:rPr lang="en-US" sz="6900" b="1" dirty="0">
                  <a:solidFill>
                    <a:srgbClr val="FF0000"/>
                  </a:solidFill>
                </a:rPr>
                <a:t>?</a:t>
              </a:r>
            </a:p>
          </p:txBody>
        </p:sp>
      </p:grpSp>
    </p:spTree>
    <p:extLst>
      <p:ext uri="{BB962C8B-B14F-4D97-AF65-F5344CB8AC3E}">
        <p14:creationId xmlns="" xmlns:p14="http://schemas.microsoft.com/office/powerpoint/2010/main" val="39899178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1920"/>
                                        </p:tgtEl>
                                        <p:attrNameLst>
                                          <p:attrName>style.visibility</p:attrName>
                                        </p:attrNameLst>
                                      </p:cBhvr>
                                      <p:to>
                                        <p:strVal val="visible"/>
                                      </p:to>
                                    </p:set>
                                    <p:animEffect transition="in" filter="wipe(left)">
                                      <p:cBhvr>
                                        <p:cTn id="7" dur="500"/>
                                        <p:tgtEl>
                                          <p:spTgt spid="25192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51921"/>
                                        </p:tgtEl>
                                        <p:attrNameLst>
                                          <p:attrName>style.visibility</p:attrName>
                                        </p:attrNameLst>
                                      </p:cBhvr>
                                      <p:to>
                                        <p:strVal val="visible"/>
                                      </p:to>
                                    </p:set>
                                    <p:animEffect transition="in" filter="wipe(left)">
                                      <p:cBhvr>
                                        <p:cTn id="12" dur="500"/>
                                        <p:tgtEl>
                                          <p:spTgt spid="2519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51922"/>
                                        </p:tgtEl>
                                        <p:attrNameLst>
                                          <p:attrName>style.visibility</p:attrName>
                                        </p:attrNameLst>
                                      </p:cBhvr>
                                      <p:to>
                                        <p:strVal val="visible"/>
                                      </p:to>
                                    </p:set>
                                    <p:animEffect transition="in" filter="wipe(left)">
                                      <p:cBhvr>
                                        <p:cTn id="17" dur="500"/>
                                        <p:tgtEl>
                                          <p:spTgt spid="2519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51923"/>
                                        </p:tgtEl>
                                        <p:attrNameLst>
                                          <p:attrName>style.visibility</p:attrName>
                                        </p:attrNameLst>
                                      </p:cBhvr>
                                      <p:to>
                                        <p:strVal val="visible"/>
                                      </p:to>
                                    </p:set>
                                    <p:animEffect transition="in" filter="wipe(left)">
                                      <p:cBhvr>
                                        <p:cTn id="22" dur="500"/>
                                        <p:tgtEl>
                                          <p:spTgt spid="251923"/>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528"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 calcmode="lin" valueType="num">
                                      <p:cBhvr>
                                        <p:cTn id="29" dur="500" fill="hold"/>
                                        <p:tgtEl>
                                          <p:spTgt spid="5"/>
                                        </p:tgtEl>
                                        <p:attrNameLst>
                                          <p:attrName>ppt_x</p:attrName>
                                        </p:attrNameLst>
                                      </p:cBhvr>
                                      <p:tavLst>
                                        <p:tav tm="0">
                                          <p:val>
                                            <p:fltVal val="0.5"/>
                                          </p:val>
                                        </p:tav>
                                        <p:tav tm="100000">
                                          <p:val>
                                            <p:strVal val="#ppt_x"/>
                                          </p:val>
                                        </p:tav>
                                      </p:tavLst>
                                    </p:anim>
                                    <p:anim calcmode="lin" valueType="num">
                                      <p:cBhvr>
                                        <p:cTn id="30"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920" grpId="0" animBg="1"/>
      <p:bldP spid="251921" grpId="0" animBg="1"/>
      <p:bldP spid="251922" grpId="0" animBg="1"/>
      <p:bldP spid="251923"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l"/>
            <a:r>
              <a:rPr lang="en-US" sz="4000" b="1" dirty="0" smtClean="0">
                <a:solidFill>
                  <a:schemeClr val="tx1"/>
                </a:solidFill>
              </a:rPr>
              <a:t>Guiding principles for e-Government</a:t>
            </a:r>
          </a:p>
        </p:txBody>
      </p:sp>
      <p:sp>
        <p:nvSpPr>
          <p:cNvPr id="18" name="Text Placeholder 17"/>
          <p:cNvSpPr>
            <a:spLocks noGrp="1"/>
          </p:cNvSpPr>
          <p:nvPr>
            <p:ph type="body" sz="quarter" idx="10"/>
          </p:nvPr>
        </p:nvSpPr>
        <p:spPr>
          <a:xfrm>
            <a:off x="270000" y="1930400"/>
            <a:ext cx="13154400" cy="6105083"/>
          </a:xfrm>
        </p:spPr>
        <p:txBody>
          <a:bodyPr/>
          <a:lstStyle/>
          <a:p>
            <a:pPr marL="498904" indent="-498904">
              <a:spcBef>
                <a:spcPts val="857"/>
              </a:spcBef>
              <a:spcAft>
                <a:spcPts val="857"/>
              </a:spcAft>
              <a:buFont typeface="Arial" pitchFamily="34" charset="0"/>
              <a:buChar char="•"/>
              <a:defRPr/>
            </a:pPr>
            <a:r>
              <a:rPr lang="en-US" sz="2400" dirty="0" smtClean="0">
                <a:solidFill>
                  <a:schemeClr val="tx1"/>
                </a:solidFill>
              </a:rPr>
              <a:t>Analysis of Cost-Benefits prior to implementation.</a:t>
            </a:r>
          </a:p>
          <a:p>
            <a:pPr marL="498904" indent="-498904">
              <a:spcBef>
                <a:spcPts val="857"/>
              </a:spcBef>
              <a:spcAft>
                <a:spcPts val="857"/>
              </a:spcAft>
              <a:buFont typeface="Arial" pitchFamily="34" charset="0"/>
              <a:buChar char="•"/>
              <a:defRPr/>
            </a:pPr>
            <a:r>
              <a:rPr lang="en-US" sz="2400" dirty="0" smtClean="0">
                <a:solidFill>
                  <a:schemeClr val="tx1"/>
                </a:solidFill>
              </a:rPr>
              <a:t>Stakeholder Satisfaction.</a:t>
            </a:r>
          </a:p>
          <a:p>
            <a:pPr marL="498904" indent="-498904">
              <a:spcBef>
                <a:spcPts val="857"/>
              </a:spcBef>
              <a:spcAft>
                <a:spcPts val="857"/>
              </a:spcAft>
              <a:buFont typeface="Arial" pitchFamily="34" charset="0"/>
              <a:buChar char="•"/>
              <a:defRPr/>
            </a:pPr>
            <a:r>
              <a:rPr lang="en-US" sz="2400" dirty="0" smtClean="0">
                <a:solidFill>
                  <a:schemeClr val="tx1"/>
                </a:solidFill>
              </a:rPr>
              <a:t>Unit cost of service lowered where economies of scale achieved.</a:t>
            </a:r>
          </a:p>
          <a:p>
            <a:pPr marL="498904" indent="-498904">
              <a:spcBef>
                <a:spcPts val="857"/>
              </a:spcBef>
              <a:spcAft>
                <a:spcPts val="857"/>
              </a:spcAft>
              <a:buFont typeface="Arial" pitchFamily="34" charset="0"/>
              <a:buChar char="•"/>
              <a:defRPr/>
            </a:pPr>
            <a:r>
              <a:rPr lang="en-US" sz="2400" dirty="0" smtClean="0">
                <a:solidFill>
                  <a:schemeClr val="tx1"/>
                </a:solidFill>
              </a:rPr>
              <a:t>Prioritize, Prioritize, Prioritize.</a:t>
            </a:r>
          </a:p>
          <a:p>
            <a:pPr marL="498904" indent="-498904">
              <a:spcBef>
                <a:spcPts val="857"/>
              </a:spcBef>
              <a:spcAft>
                <a:spcPts val="857"/>
              </a:spcAft>
              <a:buFont typeface="Arial" pitchFamily="34" charset="0"/>
              <a:buChar char="•"/>
              <a:defRPr/>
            </a:pPr>
            <a:r>
              <a:rPr lang="en-US" sz="2400" dirty="0" smtClean="0">
                <a:solidFill>
                  <a:schemeClr val="tx1"/>
                </a:solidFill>
              </a:rPr>
              <a:t>Pilot First - Implement  in waves.</a:t>
            </a:r>
          </a:p>
          <a:p>
            <a:pPr marL="498904" indent="-498904">
              <a:spcBef>
                <a:spcPts val="857"/>
              </a:spcBef>
              <a:spcAft>
                <a:spcPts val="857"/>
              </a:spcAft>
              <a:buFont typeface="Arial" pitchFamily="34" charset="0"/>
              <a:buChar char="•"/>
              <a:defRPr/>
            </a:pPr>
            <a:r>
              <a:rPr lang="en-US" sz="2400" dirty="0" smtClean="0">
                <a:solidFill>
                  <a:schemeClr val="tx1"/>
                </a:solidFill>
              </a:rPr>
              <a:t>Changes in HR deployment pattern and improvement in organizational performance.</a:t>
            </a:r>
          </a:p>
          <a:p>
            <a:pPr marL="498904" indent="-498904">
              <a:spcBef>
                <a:spcPts val="857"/>
              </a:spcBef>
              <a:spcAft>
                <a:spcPts val="857"/>
              </a:spcAft>
              <a:buFont typeface="Arial" pitchFamily="34" charset="0"/>
              <a:buChar char="•"/>
              <a:defRPr/>
            </a:pPr>
            <a:r>
              <a:rPr lang="en-US" sz="2400" dirty="0" smtClean="0">
                <a:solidFill>
                  <a:schemeClr val="tx1"/>
                </a:solidFill>
              </a:rPr>
              <a:t>Revenue sources funded portal development and maintenance.</a:t>
            </a:r>
          </a:p>
          <a:p>
            <a:pPr marL="498904" indent="-498904">
              <a:spcBef>
                <a:spcPts val="857"/>
              </a:spcBef>
              <a:spcAft>
                <a:spcPts val="857"/>
              </a:spcAft>
              <a:buFont typeface="Arial" pitchFamily="34" charset="0"/>
              <a:buChar char="•"/>
              <a:defRPr/>
            </a:pPr>
            <a:r>
              <a:rPr lang="en-US" sz="2400" dirty="0" smtClean="0">
                <a:solidFill>
                  <a:schemeClr val="tx1"/>
                </a:solidFill>
              </a:rPr>
              <a:t>Web technology coexists with other traditional bricks and mortar processes.</a:t>
            </a:r>
          </a:p>
          <a:p>
            <a:pPr marL="498904" indent="-498904">
              <a:spcBef>
                <a:spcPts val="857"/>
              </a:spcBef>
              <a:spcAft>
                <a:spcPts val="857"/>
              </a:spcAft>
              <a:buFont typeface="Arial" pitchFamily="34" charset="0"/>
              <a:buChar char="•"/>
              <a:defRPr/>
            </a:pPr>
            <a:r>
              <a:rPr lang="en-US" sz="2400" dirty="0" smtClean="0">
                <a:solidFill>
                  <a:schemeClr val="tx1"/>
                </a:solidFill>
              </a:rPr>
              <a:t>Changes required in </a:t>
            </a:r>
            <a:r>
              <a:rPr lang="en-US" sz="2400" b="1" dirty="0" smtClean="0">
                <a:solidFill>
                  <a:schemeClr val="tx1"/>
                </a:solidFill>
              </a:rPr>
              <a:t>attitudes</a:t>
            </a:r>
            <a:r>
              <a:rPr lang="en-US" sz="2400" dirty="0" smtClean="0">
                <a:solidFill>
                  <a:schemeClr val="tx1"/>
                </a:solidFill>
              </a:rPr>
              <a:t> and </a:t>
            </a:r>
            <a:r>
              <a:rPr lang="en-US" sz="2400" b="1" dirty="0" smtClean="0">
                <a:solidFill>
                  <a:schemeClr val="tx1"/>
                </a:solidFill>
              </a:rPr>
              <a:t>processes</a:t>
            </a:r>
            <a:r>
              <a:rPr lang="en-US" sz="2400" dirty="0" smtClean="0">
                <a:solidFill>
                  <a:schemeClr val="tx1"/>
                </a:solidFill>
              </a:rPr>
              <a:t> to realize full potential.</a:t>
            </a:r>
          </a:p>
          <a:p>
            <a:pPr marL="498904" indent="-498904">
              <a:spcBef>
                <a:spcPts val="857"/>
              </a:spcBef>
              <a:spcAft>
                <a:spcPts val="857"/>
              </a:spcAft>
              <a:buFont typeface="Arial" pitchFamily="34" charset="0"/>
              <a:buChar char="•"/>
              <a:defRPr/>
            </a:pPr>
            <a:r>
              <a:rPr lang="en-US" sz="2400" dirty="0" smtClean="0">
                <a:solidFill>
                  <a:schemeClr val="tx1"/>
                </a:solidFill>
              </a:rPr>
              <a:t>Risks need to be managed - Financial, Political, Operational and Technology.</a:t>
            </a:r>
          </a:p>
          <a:p>
            <a:pPr marL="498904" indent="-498904">
              <a:spcBef>
                <a:spcPts val="857"/>
              </a:spcBef>
              <a:spcAft>
                <a:spcPts val="857"/>
              </a:spcAft>
              <a:buFont typeface="Arial" pitchFamily="34" charset="0"/>
              <a:buChar char="•"/>
              <a:defRPr/>
            </a:pPr>
            <a:r>
              <a:rPr lang="en-US" sz="2400" dirty="0" smtClean="0">
                <a:solidFill>
                  <a:schemeClr val="tx1"/>
                </a:solidFill>
              </a:rPr>
              <a:t>Use of planning and external expertise reduces risks.</a:t>
            </a:r>
          </a:p>
          <a:p>
            <a:pPr marL="498904" indent="-498904">
              <a:spcBef>
                <a:spcPts val="857"/>
              </a:spcBef>
              <a:spcAft>
                <a:spcPts val="857"/>
              </a:spcAft>
              <a:buFont typeface="Arial" pitchFamily="34" charset="0"/>
              <a:buChar char="•"/>
              <a:defRPr/>
            </a:pPr>
            <a:endParaRPr lang="en-US" sz="2400" dirty="0" smtClean="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81457" y="508000"/>
            <a:ext cx="13208400" cy="1094400"/>
          </a:xfrm>
        </p:spPr>
        <p:txBody>
          <a:bodyPr/>
          <a:lstStyle/>
          <a:p>
            <a:pPr algn="l"/>
            <a:r>
              <a:rPr lang="en-US" sz="4000" b="1" dirty="0" smtClean="0">
                <a:solidFill>
                  <a:schemeClr val="tx1"/>
                </a:solidFill>
              </a:rPr>
              <a:t>Some lessons from past experiences…</a:t>
            </a:r>
          </a:p>
        </p:txBody>
      </p:sp>
      <p:sp>
        <p:nvSpPr>
          <p:cNvPr id="18" name="Text Placeholder 17"/>
          <p:cNvSpPr>
            <a:spLocks noGrp="1"/>
          </p:cNvSpPr>
          <p:nvPr>
            <p:ph type="body" sz="quarter" idx="10"/>
          </p:nvPr>
        </p:nvSpPr>
        <p:spPr>
          <a:xfrm>
            <a:off x="333000" y="1524000"/>
            <a:ext cx="13154400" cy="6604000"/>
          </a:xfrm>
        </p:spPr>
        <p:txBody>
          <a:bodyPr/>
          <a:lstStyle/>
          <a:p>
            <a:pPr marL="498904" indent="-498904">
              <a:spcBef>
                <a:spcPts val="857"/>
              </a:spcBef>
              <a:spcAft>
                <a:spcPts val="857"/>
              </a:spcAft>
              <a:buFont typeface="Arial" pitchFamily="34" charset="0"/>
              <a:buChar char="•"/>
              <a:defRPr/>
            </a:pPr>
            <a:r>
              <a:rPr lang="en-US" sz="2000" dirty="0" smtClean="0">
                <a:solidFill>
                  <a:schemeClr val="tx1"/>
                </a:solidFill>
              </a:rPr>
              <a:t>e-Government cannot perform as a substitute for governance reform</a:t>
            </a:r>
          </a:p>
          <a:p>
            <a:pPr marL="498904" indent="-498904">
              <a:spcBef>
                <a:spcPts val="857"/>
              </a:spcBef>
              <a:spcAft>
                <a:spcPts val="857"/>
              </a:spcAft>
              <a:buFont typeface="Arial" pitchFamily="34" charset="0"/>
              <a:buChar char="•"/>
              <a:defRPr/>
            </a:pPr>
            <a:r>
              <a:rPr lang="en-US" sz="2000" dirty="0" smtClean="0">
                <a:solidFill>
                  <a:schemeClr val="tx1"/>
                </a:solidFill>
              </a:rPr>
              <a:t>e-Government must address the rural urban divide</a:t>
            </a:r>
          </a:p>
          <a:p>
            <a:pPr marL="498904" indent="-498904">
              <a:spcBef>
                <a:spcPts val="857"/>
              </a:spcBef>
              <a:spcAft>
                <a:spcPts val="857"/>
              </a:spcAft>
              <a:buFont typeface="Arial" pitchFamily="34" charset="0"/>
              <a:buChar char="•"/>
              <a:defRPr/>
            </a:pPr>
            <a:r>
              <a:rPr lang="en-US" sz="2000" dirty="0" smtClean="0">
                <a:solidFill>
                  <a:schemeClr val="tx1"/>
                </a:solidFill>
              </a:rPr>
              <a:t>Manage expectations: e-government is not a magic bullet</a:t>
            </a:r>
          </a:p>
          <a:p>
            <a:pPr marL="498904" indent="-498904">
              <a:spcBef>
                <a:spcPts val="857"/>
              </a:spcBef>
              <a:spcAft>
                <a:spcPts val="857"/>
              </a:spcAft>
              <a:buFont typeface="Arial" pitchFamily="34" charset="0"/>
              <a:buChar char="•"/>
              <a:defRPr/>
            </a:pPr>
            <a:r>
              <a:rPr lang="en-US" sz="2000" dirty="0" smtClean="0">
                <a:solidFill>
                  <a:schemeClr val="tx1"/>
                </a:solidFill>
              </a:rPr>
              <a:t>Translating promises to benefits involves difficult organizational changes. </a:t>
            </a:r>
          </a:p>
          <a:p>
            <a:pPr marL="498904" indent="-498904">
              <a:spcBef>
                <a:spcPts val="857"/>
              </a:spcBef>
              <a:spcAft>
                <a:spcPts val="857"/>
              </a:spcAft>
              <a:buFont typeface="Arial" pitchFamily="34" charset="0"/>
              <a:buChar char="•"/>
              <a:defRPr/>
            </a:pPr>
            <a:r>
              <a:rPr lang="en-US" sz="2000" dirty="0" smtClean="0">
                <a:solidFill>
                  <a:schemeClr val="tx1"/>
                </a:solidFill>
              </a:rPr>
              <a:t>There is no “one size fits all” strategy: the context needs to be understood</a:t>
            </a:r>
          </a:p>
          <a:p>
            <a:pPr marL="498904" indent="-498904">
              <a:spcBef>
                <a:spcPts val="857"/>
              </a:spcBef>
              <a:spcAft>
                <a:spcPts val="857"/>
              </a:spcAft>
              <a:buFont typeface="Arial" pitchFamily="34" charset="0"/>
              <a:buChar char="•"/>
              <a:defRPr/>
            </a:pPr>
            <a:r>
              <a:rPr lang="en-US" sz="2000" dirty="0" smtClean="0">
                <a:solidFill>
                  <a:schemeClr val="tx1"/>
                </a:solidFill>
              </a:rPr>
              <a:t>Balance top direction and bottom up initiative</a:t>
            </a:r>
          </a:p>
          <a:p>
            <a:pPr marL="498904" indent="-498904">
              <a:spcBef>
                <a:spcPts val="857"/>
              </a:spcBef>
              <a:spcAft>
                <a:spcPts val="857"/>
              </a:spcAft>
              <a:buFont typeface="Arial" pitchFamily="34" charset="0"/>
              <a:buChar char="•"/>
              <a:defRPr/>
            </a:pPr>
            <a:r>
              <a:rPr lang="en-US" sz="2000" dirty="0" smtClean="0">
                <a:solidFill>
                  <a:schemeClr val="tx1"/>
                </a:solidFill>
              </a:rPr>
              <a:t>Avoid large failures; deliver early results</a:t>
            </a:r>
          </a:p>
          <a:p>
            <a:pPr marL="498904" indent="-498904">
              <a:spcBef>
                <a:spcPts val="857"/>
              </a:spcBef>
              <a:spcAft>
                <a:spcPts val="857"/>
              </a:spcAft>
              <a:buFont typeface="Arial" pitchFamily="34" charset="0"/>
              <a:buChar char="•"/>
              <a:defRPr/>
            </a:pPr>
            <a:r>
              <a:rPr lang="en-US" sz="2000" dirty="0" smtClean="0">
                <a:solidFill>
                  <a:schemeClr val="tx1"/>
                </a:solidFill>
              </a:rPr>
              <a:t>Identify priority interventions that are capable of exploring a country’s competitive advantage, delivering cross-cutting positive impacts</a:t>
            </a:r>
          </a:p>
          <a:p>
            <a:pPr marL="498904" indent="-498904">
              <a:spcBef>
                <a:spcPts val="857"/>
              </a:spcBef>
              <a:spcAft>
                <a:spcPts val="857"/>
              </a:spcAft>
              <a:buFont typeface="Arial" pitchFamily="34" charset="0"/>
              <a:buChar char="•"/>
              <a:defRPr/>
            </a:pPr>
            <a:r>
              <a:rPr lang="en-US" sz="2000" dirty="0" smtClean="0">
                <a:solidFill>
                  <a:schemeClr val="tx1"/>
                </a:solidFill>
              </a:rPr>
              <a:t>Promote partnerships between government, private sector, civil society and donors</a:t>
            </a:r>
          </a:p>
          <a:p>
            <a:pPr marL="498904" indent="-498904">
              <a:spcBef>
                <a:spcPts val="857"/>
              </a:spcBef>
              <a:spcAft>
                <a:spcPts val="857"/>
              </a:spcAft>
              <a:buFont typeface="Arial" pitchFamily="34" charset="0"/>
              <a:buChar char="•"/>
              <a:defRPr/>
            </a:pPr>
            <a:r>
              <a:rPr lang="en-US" sz="2000" dirty="0" smtClean="0">
                <a:solidFill>
                  <a:schemeClr val="tx1"/>
                </a:solidFill>
              </a:rPr>
              <a:t>Avoid technology focus: ensure complementary investment; skills, organizational innovation and incentives are crucial for making technology work</a:t>
            </a:r>
          </a:p>
          <a:p>
            <a:pPr marL="498904" indent="-498904">
              <a:spcBef>
                <a:spcPts val="857"/>
              </a:spcBef>
              <a:spcAft>
                <a:spcPts val="857"/>
              </a:spcAft>
              <a:buFont typeface="Arial" pitchFamily="34" charset="0"/>
              <a:buChar char="•"/>
              <a:defRPr/>
            </a:pPr>
            <a:r>
              <a:rPr lang="en-US" sz="2000" dirty="0" smtClean="0">
                <a:solidFill>
                  <a:schemeClr val="tx1"/>
                </a:solidFill>
              </a:rPr>
              <a:t>Emphasize training and capacity building </a:t>
            </a:r>
          </a:p>
          <a:p>
            <a:pPr marL="498904" indent="-498904">
              <a:spcBef>
                <a:spcPts val="857"/>
              </a:spcBef>
              <a:spcAft>
                <a:spcPts val="857"/>
              </a:spcAft>
              <a:buFont typeface="Arial" pitchFamily="34" charset="0"/>
              <a:buChar char="•"/>
              <a:defRPr/>
            </a:pPr>
            <a:endParaRPr lang="en-US" sz="2000" dirty="0" smtClean="0">
              <a:solidFill>
                <a:schemeClr val="tx1"/>
              </a:solidFill>
            </a:endParaRPr>
          </a:p>
          <a:p>
            <a:pPr marL="498904" indent="-498904">
              <a:spcBef>
                <a:spcPts val="857"/>
              </a:spcBef>
              <a:spcAft>
                <a:spcPts val="857"/>
              </a:spcAft>
              <a:buFont typeface="Arial" pitchFamily="34" charset="0"/>
              <a:buChar char="•"/>
              <a:defRPr/>
            </a:pPr>
            <a:endParaRPr lang="en-US" sz="2000" dirty="0" smtClean="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7" name="Slide Number Placeholder 3"/>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829CD6F6-51D7-4AAE-885C-91EB4F57C579}" type="slidenum">
              <a:rPr lang="en-US" smtClean="0"/>
              <a:pPr/>
              <a:t>32</a:t>
            </a:fld>
            <a:endParaRPr lang="en-US" smtClean="0"/>
          </a:p>
        </p:txBody>
      </p:sp>
      <p:graphicFrame>
        <p:nvGraphicFramePr>
          <p:cNvPr id="1026" name="Object 2"/>
          <p:cNvGraphicFramePr>
            <a:graphicFrameLocks noChangeAspect="1"/>
          </p:cNvGraphicFramePr>
          <p:nvPr/>
        </p:nvGraphicFramePr>
        <p:xfrm>
          <a:off x="914400" y="1564217"/>
          <a:ext cx="11544300" cy="7126816"/>
        </p:xfrm>
        <a:graphic>
          <a:graphicData uri="http://schemas.openxmlformats.org/presentationml/2006/ole">
            <p:oleObj spid="_x0000_s181250" name="Picture" r:id="rId4" imgW="6286680" imgH="4539600" progId="Word.Picture.8">
              <p:embed/>
            </p:oleObj>
          </a:graphicData>
        </a:graphic>
      </p:graphicFrame>
      <p:sp>
        <p:nvSpPr>
          <p:cNvPr id="1028" name="Rectangle 3"/>
          <p:cNvSpPr>
            <a:spLocks noGrp="1" noChangeArrowheads="1"/>
          </p:cNvSpPr>
          <p:nvPr>
            <p:ph type="title"/>
          </p:nvPr>
        </p:nvSpPr>
        <p:spPr>
          <a:xfrm>
            <a:off x="342900" y="304800"/>
            <a:ext cx="13144500" cy="914400"/>
          </a:xfrm>
          <a:noFill/>
        </p:spPr>
        <p:txBody>
          <a:bodyPr/>
          <a:lstStyle/>
          <a:p>
            <a:pPr eaLnBrk="1" hangingPunct="1"/>
            <a:r>
              <a:rPr lang="en-US" smtClean="0">
                <a:cs typeface="Arial" charset="0"/>
              </a:rPr>
              <a:t>The Services Model for CSCs</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Slide Number Placeholder 3"/>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52EFCBDB-00B2-4B57-BE8B-9967C218A28B}" type="slidenum">
              <a:rPr lang="en-US" smtClean="0"/>
              <a:pPr/>
              <a:t>33</a:t>
            </a:fld>
            <a:endParaRPr lang="en-US" smtClean="0"/>
          </a:p>
        </p:txBody>
      </p:sp>
      <p:sp>
        <p:nvSpPr>
          <p:cNvPr id="5123" name="Rectangle 2"/>
          <p:cNvSpPr>
            <a:spLocks noGrp="1" noChangeArrowheads="1"/>
          </p:cNvSpPr>
          <p:nvPr>
            <p:ph type="title"/>
          </p:nvPr>
        </p:nvSpPr>
        <p:spPr>
          <a:xfrm>
            <a:off x="292895" y="586317"/>
            <a:ext cx="13423106" cy="734483"/>
          </a:xfrm>
          <a:noFill/>
        </p:spPr>
        <p:txBody>
          <a:bodyPr/>
          <a:lstStyle/>
          <a:p>
            <a:pPr eaLnBrk="1" hangingPunct="1"/>
            <a:r>
              <a:rPr lang="en-US" b="1" dirty="0" smtClean="0">
                <a:latin typeface="Albertus Extra Bold" pitchFamily="34" charset="0"/>
                <a:cs typeface="Arial" charset="0"/>
              </a:rPr>
              <a:t>National E-Governance Service Delivery Gateway</a:t>
            </a:r>
          </a:p>
        </p:txBody>
      </p:sp>
      <p:sp>
        <p:nvSpPr>
          <p:cNvPr id="620547" name="Rectangle 3"/>
          <p:cNvSpPr>
            <a:spLocks noChangeArrowheads="1"/>
          </p:cNvSpPr>
          <p:nvPr/>
        </p:nvSpPr>
        <p:spPr bwMode="auto">
          <a:xfrm>
            <a:off x="10629900" y="5384800"/>
            <a:ext cx="2286000" cy="914400"/>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lIns="130622" tIns="65311" rIns="130622" bIns="65311" anchor="ctr"/>
          <a:lstStyle/>
          <a:p>
            <a:pPr algn="ctr">
              <a:defRPr/>
            </a:pPr>
            <a:r>
              <a:rPr lang="en-US" b="1" dirty="0">
                <a:effectLst>
                  <a:outerShdw blurRad="38100" dist="38100" dir="2700000" algn="tl">
                    <a:srgbClr val="FFFFFF"/>
                  </a:outerShdw>
                </a:effectLst>
                <a:latin typeface="Albertus Extra Bold" pitchFamily="34" charset="0"/>
                <a:cs typeface="Arial" charset="0"/>
              </a:rPr>
              <a:t>CBDT</a:t>
            </a:r>
          </a:p>
        </p:txBody>
      </p:sp>
      <p:sp>
        <p:nvSpPr>
          <p:cNvPr id="5125" name="Text Box 4"/>
          <p:cNvSpPr txBox="1">
            <a:spLocks noChangeArrowheads="1"/>
          </p:cNvSpPr>
          <p:nvPr/>
        </p:nvSpPr>
        <p:spPr bwMode="auto">
          <a:xfrm>
            <a:off x="1257300" y="8026401"/>
            <a:ext cx="11201400" cy="747451"/>
          </a:xfrm>
          <a:prstGeom prst="rect">
            <a:avLst/>
          </a:prstGeom>
          <a:noFill/>
          <a:ln w="50800">
            <a:noFill/>
            <a:miter lim="800000"/>
            <a:headEnd/>
            <a:tailEnd/>
          </a:ln>
        </p:spPr>
        <p:txBody>
          <a:bodyPr lIns="130622" tIns="65311" rIns="130622" bIns="65311" anchorCtr="1">
            <a:spAutoFit/>
          </a:bodyPr>
          <a:lstStyle/>
          <a:p>
            <a:pPr>
              <a:spcBef>
                <a:spcPct val="50000"/>
              </a:spcBef>
            </a:pPr>
            <a:r>
              <a:rPr lang="en-US" sz="4000" b="1" dirty="0">
                <a:latin typeface="Arial" charset="0"/>
                <a:cs typeface="Arial" charset="0"/>
              </a:rPr>
              <a:t>Unification and Simplification</a:t>
            </a:r>
          </a:p>
        </p:txBody>
      </p:sp>
      <p:grpSp>
        <p:nvGrpSpPr>
          <p:cNvPr id="2" name="Group 5"/>
          <p:cNvGrpSpPr>
            <a:grpSpLocks/>
          </p:cNvGrpSpPr>
          <p:nvPr/>
        </p:nvGrpSpPr>
        <p:grpSpPr bwMode="auto">
          <a:xfrm>
            <a:off x="114300" y="2438400"/>
            <a:ext cx="12801600" cy="5384800"/>
            <a:chOff x="144" y="912"/>
            <a:chExt cx="5376" cy="2544"/>
          </a:xfrm>
        </p:grpSpPr>
        <p:sp>
          <p:nvSpPr>
            <p:cNvPr id="620550" name="Rectangle 6"/>
            <p:cNvSpPr>
              <a:spLocks noChangeArrowheads="1"/>
            </p:cNvSpPr>
            <p:nvPr/>
          </p:nvSpPr>
          <p:spPr bwMode="auto">
            <a:xfrm>
              <a:off x="4560" y="1296"/>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a:defRPr/>
              </a:pPr>
              <a:r>
                <a:rPr lang="en-US" b="1" dirty="0">
                  <a:effectLst>
                    <a:outerShdw blurRad="38100" dist="38100" dir="2700000" algn="tl">
                      <a:srgbClr val="FFFFFF"/>
                    </a:outerShdw>
                  </a:effectLst>
                  <a:latin typeface="Albertus Extra Bold" pitchFamily="34" charset="0"/>
                  <a:cs typeface="Arial" charset="0"/>
                </a:rPr>
                <a:t>APGST</a:t>
              </a:r>
            </a:p>
          </p:txBody>
        </p:sp>
        <p:sp>
          <p:nvSpPr>
            <p:cNvPr id="620551" name="Rectangle 7"/>
            <p:cNvSpPr>
              <a:spLocks noChangeArrowheads="1"/>
            </p:cNvSpPr>
            <p:nvPr/>
          </p:nvSpPr>
          <p:spPr bwMode="auto">
            <a:xfrm>
              <a:off x="3264" y="912"/>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a:defRPr/>
              </a:pPr>
              <a:r>
                <a:rPr lang="en-US" b="1" dirty="0">
                  <a:effectLst>
                    <a:outerShdw blurRad="38100" dist="38100" dir="2700000" algn="tl">
                      <a:srgbClr val="FFFFFF"/>
                    </a:outerShdw>
                  </a:effectLst>
                  <a:latin typeface="Albertus Extra Bold" pitchFamily="34" charset="0"/>
                  <a:cs typeface="Arial" charset="0"/>
                </a:rPr>
                <a:t>DIPP</a:t>
              </a:r>
            </a:p>
          </p:txBody>
        </p:sp>
        <p:sp>
          <p:nvSpPr>
            <p:cNvPr id="620552" name="Rectangle 8"/>
            <p:cNvSpPr>
              <a:spLocks noChangeArrowheads="1"/>
            </p:cNvSpPr>
            <p:nvPr/>
          </p:nvSpPr>
          <p:spPr bwMode="auto">
            <a:xfrm>
              <a:off x="3296" y="3000"/>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a:defRPr/>
              </a:pPr>
              <a:r>
                <a:rPr lang="en-US" b="1" dirty="0">
                  <a:effectLst>
                    <a:outerShdw blurRad="38100" dist="38100" dir="2700000" algn="tl">
                      <a:srgbClr val="FFFFFF"/>
                    </a:outerShdw>
                  </a:effectLst>
                  <a:latin typeface="Albertus Extra Bold" pitchFamily="34" charset="0"/>
                  <a:cs typeface="Arial" charset="0"/>
                </a:rPr>
                <a:t>DGFT</a:t>
              </a:r>
            </a:p>
          </p:txBody>
        </p:sp>
        <p:sp>
          <p:nvSpPr>
            <p:cNvPr id="620553" name="Rectangle 9"/>
            <p:cNvSpPr>
              <a:spLocks noChangeArrowheads="1"/>
            </p:cNvSpPr>
            <p:nvPr/>
          </p:nvSpPr>
          <p:spPr bwMode="auto">
            <a:xfrm>
              <a:off x="1920" y="3024"/>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a:defRPr/>
              </a:pPr>
              <a:r>
                <a:rPr lang="en-US" b="1" dirty="0">
                  <a:effectLst>
                    <a:outerShdw blurRad="38100" dist="38100" dir="2700000" algn="tl">
                      <a:srgbClr val="FFFFFF"/>
                    </a:outerShdw>
                  </a:effectLst>
                  <a:latin typeface="Albertus Extra Bold" pitchFamily="34" charset="0"/>
                  <a:cs typeface="Arial" charset="0"/>
                </a:rPr>
                <a:t>Service</a:t>
              </a:r>
            </a:p>
          </p:txBody>
        </p:sp>
        <p:sp>
          <p:nvSpPr>
            <p:cNvPr id="620554" name="Rectangle 10"/>
            <p:cNvSpPr>
              <a:spLocks noChangeArrowheads="1"/>
            </p:cNvSpPr>
            <p:nvPr/>
          </p:nvSpPr>
          <p:spPr bwMode="auto">
            <a:xfrm>
              <a:off x="1824" y="912"/>
              <a:ext cx="960" cy="432"/>
            </a:xfrm>
            <a:prstGeom prst="rect">
              <a:avLst/>
            </a:prstGeom>
            <a:gradFill rotWithShape="1">
              <a:gsLst>
                <a:gs pos="0">
                  <a:srgbClr val="FFFF00"/>
                </a:gs>
                <a:gs pos="100000">
                  <a:srgbClr val="FFFF00">
                    <a:gamma/>
                    <a:shade val="46275"/>
                    <a:invGamma/>
                  </a:srgbClr>
                </a:gs>
              </a:gsLst>
              <a:lin ang="5400000" scaled="1"/>
            </a:gradFill>
            <a:ln w="12700">
              <a:noFill/>
              <a:miter lim="800000"/>
              <a:headEnd/>
              <a:tailEnd/>
            </a:ln>
            <a:effectLst/>
          </p:spPr>
          <p:txBody>
            <a:bodyPr wrap="none" anchor="ctr"/>
            <a:lstStyle/>
            <a:p>
              <a:pPr algn="ctr">
                <a:defRPr/>
              </a:pPr>
              <a:r>
                <a:rPr lang="en-US" b="1" dirty="0">
                  <a:effectLst>
                    <a:outerShdw blurRad="38100" dist="38100" dir="2700000" algn="tl">
                      <a:srgbClr val="FFFFFF"/>
                    </a:outerShdw>
                  </a:effectLst>
                  <a:latin typeface="Albertus Extra Bold" pitchFamily="34" charset="0"/>
                  <a:cs typeface="Arial" charset="0"/>
                </a:rPr>
                <a:t>DCA</a:t>
              </a:r>
            </a:p>
          </p:txBody>
        </p:sp>
        <p:sp>
          <p:nvSpPr>
            <p:cNvPr id="620555" name="Rectangle 11"/>
            <p:cNvSpPr>
              <a:spLocks noChangeArrowheads="1"/>
            </p:cNvSpPr>
            <p:nvPr/>
          </p:nvSpPr>
          <p:spPr bwMode="auto">
            <a:xfrm>
              <a:off x="2544" y="1968"/>
              <a:ext cx="1104" cy="432"/>
            </a:xfrm>
            <a:prstGeom prst="rect">
              <a:avLst/>
            </a:prstGeom>
            <a:gradFill rotWithShape="1">
              <a:gsLst>
                <a:gs pos="0">
                  <a:srgbClr val="00FFFF"/>
                </a:gs>
                <a:gs pos="100000">
                  <a:srgbClr val="00FFFF">
                    <a:gamma/>
                    <a:shade val="46275"/>
                    <a:invGamma/>
                  </a:srgbClr>
                </a:gs>
              </a:gsLst>
              <a:lin ang="5400000" scaled="1"/>
            </a:gradFill>
            <a:ln w="12700">
              <a:noFill/>
              <a:miter lim="800000"/>
              <a:headEnd/>
              <a:tailEnd/>
            </a:ln>
            <a:effectLst/>
          </p:spPr>
          <p:txBody>
            <a:bodyPr wrap="none" anchor="ctr"/>
            <a:lstStyle/>
            <a:p>
              <a:pPr algn="ctr">
                <a:defRPr/>
              </a:pPr>
              <a:r>
                <a:rPr lang="en-US" b="1" dirty="0">
                  <a:effectLst>
                    <a:outerShdw blurRad="38100" dist="38100" dir="2700000" algn="tl">
                      <a:srgbClr val="FFFFFF"/>
                    </a:outerShdw>
                  </a:effectLst>
                  <a:latin typeface="Albertus Extra Bold" pitchFamily="34" charset="0"/>
                  <a:cs typeface="Arial" charset="0"/>
                </a:rPr>
                <a:t>Gateway</a:t>
              </a:r>
            </a:p>
          </p:txBody>
        </p:sp>
        <p:sp>
          <p:nvSpPr>
            <p:cNvPr id="620556" name="Rectangle 12"/>
            <p:cNvSpPr>
              <a:spLocks noChangeArrowheads="1"/>
            </p:cNvSpPr>
            <p:nvPr/>
          </p:nvSpPr>
          <p:spPr bwMode="auto">
            <a:xfrm>
              <a:off x="144" y="1728"/>
              <a:ext cx="960" cy="1296"/>
            </a:xfrm>
            <a:prstGeom prst="rect">
              <a:avLst/>
            </a:prstGeom>
            <a:gradFill rotWithShape="1">
              <a:gsLst>
                <a:gs pos="0">
                  <a:srgbClr val="FFCFB7"/>
                </a:gs>
                <a:gs pos="100000">
                  <a:srgbClr val="FFCFB7">
                    <a:gamma/>
                    <a:shade val="72549"/>
                    <a:invGamma/>
                  </a:srgbClr>
                </a:gs>
              </a:gsLst>
              <a:lin ang="5400000" scaled="1"/>
            </a:gradFill>
            <a:ln w="12700">
              <a:noFill/>
              <a:miter lim="800000"/>
              <a:headEnd/>
              <a:tailEnd/>
            </a:ln>
            <a:effectLst/>
          </p:spPr>
          <p:txBody>
            <a:bodyPr wrap="none" anchor="ctr"/>
            <a:lstStyle/>
            <a:p>
              <a:pPr algn="ctr">
                <a:defRPr/>
              </a:pPr>
              <a:r>
                <a:rPr lang="en-US" sz="5700" dirty="0" err="1">
                  <a:effectLst>
                    <a:outerShdw blurRad="38100" dist="38100" dir="2700000" algn="tl">
                      <a:srgbClr val="FFFFFF"/>
                    </a:outerShdw>
                  </a:effectLst>
                  <a:latin typeface="Arial" charset="0"/>
                  <a:cs typeface="Arial" charset="0"/>
                </a:rPr>
                <a:t>EBiz</a:t>
              </a:r>
              <a:endParaRPr lang="en-US" sz="5700" dirty="0">
                <a:effectLst>
                  <a:outerShdw blurRad="38100" dist="38100" dir="2700000" algn="tl">
                    <a:srgbClr val="FFFFFF"/>
                  </a:outerShdw>
                </a:effectLst>
                <a:latin typeface="Arial" charset="0"/>
                <a:cs typeface="Arial" charset="0"/>
              </a:endParaRPr>
            </a:p>
            <a:p>
              <a:pPr algn="ctr">
                <a:defRPr/>
              </a:pPr>
              <a:r>
                <a:rPr lang="en-US" b="1" dirty="0">
                  <a:effectLst>
                    <a:outerShdw blurRad="38100" dist="38100" dir="2700000" algn="tl">
                      <a:srgbClr val="FFFFFF"/>
                    </a:outerShdw>
                  </a:effectLst>
                  <a:latin typeface="Albertus Extra Bold" pitchFamily="34" charset="0"/>
                  <a:cs typeface="Arial" charset="0"/>
                </a:rPr>
                <a:t>(Service </a:t>
              </a:r>
            </a:p>
            <a:p>
              <a:pPr algn="ctr">
                <a:defRPr/>
              </a:pPr>
              <a:r>
                <a:rPr lang="en-US" b="1" dirty="0">
                  <a:effectLst>
                    <a:outerShdw blurRad="38100" dist="38100" dir="2700000" algn="tl">
                      <a:srgbClr val="FFFFFF"/>
                    </a:outerShdw>
                  </a:effectLst>
                  <a:latin typeface="Albertus Extra Bold" pitchFamily="34" charset="0"/>
                  <a:cs typeface="Arial" charset="0"/>
                </a:rPr>
                <a:t>Access </a:t>
              </a:r>
            </a:p>
            <a:p>
              <a:pPr algn="ctr">
                <a:defRPr/>
              </a:pPr>
              <a:r>
                <a:rPr lang="en-US" b="1" dirty="0">
                  <a:effectLst>
                    <a:outerShdw blurRad="38100" dist="38100" dir="2700000" algn="tl">
                      <a:srgbClr val="FFFFFF"/>
                    </a:outerShdw>
                  </a:effectLst>
                  <a:latin typeface="Albertus Extra Bold" pitchFamily="34" charset="0"/>
                  <a:cs typeface="Arial" charset="0"/>
                </a:rPr>
                <a:t>Provider)</a:t>
              </a:r>
            </a:p>
            <a:p>
              <a:pPr algn="ctr">
                <a:defRPr/>
              </a:pPr>
              <a:endParaRPr lang="en-US" sz="5700" dirty="0">
                <a:effectLst>
                  <a:outerShdw blurRad="38100" dist="38100" dir="2700000" algn="tl">
                    <a:srgbClr val="FFFFFF"/>
                  </a:outerShdw>
                </a:effectLst>
                <a:latin typeface="Arial" charset="0"/>
                <a:cs typeface="Arial" charset="0"/>
              </a:endParaRPr>
            </a:p>
          </p:txBody>
        </p:sp>
        <p:sp>
          <p:nvSpPr>
            <p:cNvPr id="5135" name="AutoShape 13"/>
            <p:cNvSpPr>
              <a:spLocks noChangeArrowheads="1"/>
            </p:cNvSpPr>
            <p:nvPr/>
          </p:nvSpPr>
          <p:spPr bwMode="auto">
            <a:xfrm rot="2061260">
              <a:off x="1863" y="1563"/>
              <a:ext cx="1056" cy="192"/>
            </a:xfrm>
            <a:prstGeom prst="leftRightArrow">
              <a:avLst>
                <a:gd name="adj1" fmla="val 50000"/>
                <a:gd name="adj2" fmla="val 110000"/>
              </a:avLst>
            </a:prstGeom>
            <a:gradFill rotWithShape="0">
              <a:gsLst>
                <a:gs pos="0">
                  <a:srgbClr val="FF0000"/>
                </a:gs>
                <a:gs pos="100000">
                  <a:srgbClr val="760000"/>
                </a:gs>
              </a:gsLst>
              <a:lin ang="2700000" scaled="1"/>
            </a:gradFill>
            <a:ln w="50800">
              <a:solidFill>
                <a:schemeClr val="tx1"/>
              </a:solidFill>
              <a:miter lim="800000"/>
              <a:headEnd/>
              <a:tailEnd/>
            </a:ln>
          </p:spPr>
          <p:txBody>
            <a:bodyPr wrap="none" anchor="ctr"/>
            <a:lstStyle/>
            <a:p>
              <a:endParaRPr lang="en-US"/>
            </a:p>
          </p:txBody>
        </p:sp>
        <p:sp>
          <p:nvSpPr>
            <p:cNvPr id="5136" name="AutoShape 14"/>
            <p:cNvSpPr>
              <a:spLocks noChangeArrowheads="1"/>
            </p:cNvSpPr>
            <p:nvPr/>
          </p:nvSpPr>
          <p:spPr bwMode="auto">
            <a:xfrm rot="8217926">
              <a:off x="3088" y="1542"/>
              <a:ext cx="829" cy="225"/>
            </a:xfrm>
            <a:prstGeom prst="leftRightArrow">
              <a:avLst>
                <a:gd name="adj1" fmla="val 50000"/>
                <a:gd name="adj2" fmla="val 73689"/>
              </a:avLst>
            </a:prstGeom>
            <a:gradFill rotWithShape="0">
              <a:gsLst>
                <a:gs pos="0">
                  <a:srgbClr val="FF0000"/>
                </a:gs>
                <a:gs pos="100000">
                  <a:srgbClr val="760000"/>
                </a:gs>
              </a:gsLst>
              <a:lin ang="2700000" scaled="1"/>
            </a:gradFill>
            <a:ln w="50800">
              <a:solidFill>
                <a:schemeClr val="tx1"/>
              </a:solidFill>
              <a:miter lim="800000"/>
              <a:headEnd/>
              <a:tailEnd/>
            </a:ln>
          </p:spPr>
          <p:txBody>
            <a:bodyPr wrap="none" anchor="ctr"/>
            <a:lstStyle/>
            <a:p>
              <a:endParaRPr lang="en-US"/>
            </a:p>
          </p:txBody>
        </p:sp>
        <p:sp>
          <p:nvSpPr>
            <p:cNvPr id="5137" name="AutoShape 15"/>
            <p:cNvSpPr>
              <a:spLocks noChangeArrowheads="1"/>
            </p:cNvSpPr>
            <p:nvPr/>
          </p:nvSpPr>
          <p:spPr bwMode="auto">
            <a:xfrm rot="2061260">
              <a:off x="3168" y="2640"/>
              <a:ext cx="1056" cy="192"/>
            </a:xfrm>
            <a:prstGeom prst="leftRightArrow">
              <a:avLst>
                <a:gd name="adj1" fmla="val 50000"/>
                <a:gd name="adj2" fmla="val 110000"/>
              </a:avLst>
            </a:prstGeom>
            <a:gradFill rotWithShape="0">
              <a:gsLst>
                <a:gs pos="0">
                  <a:srgbClr val="FF0000"/>
                </a:gs>
                <a:gs pos="100000">
                  <a:srgbClr val="760000"/>
                </a:gs>
              </a:gsLst>
              <a:lin ang="2700000" scaled="1"/>
            </a:gradFill>
            <a:ln w="50800">
              <a:solidFill>
                <a:schemeClr val="tx1"/>
              </a:solidFill>
              <a:miter lim="800000"/>
              <a:headEnd/>
              <a:tailEnd/>
            </a:ln>
          </p:spPr>
          <p:txBody>
            <a:bodyPr wrap="none" anchor="ctr"/>
            <a:lstStyle/>
            <a:p>
              <a:endParaRPr lang="en-US"/>
            </a:p>
          </p:txBody>
        </p:sp>
        <p:sp>
          <p:nvSpPr>
            <p:cNvPr id="5138" name="AutoShape 16"/>
            <p:cNvSpPr>
              <a:spLocks noChangeArrowheads="1"/>
            </p:cNvSpPr>
            <p:nvPr/>
          </p:nvSpPr>
          <p:spPr bwMode="auto">
            <a:xfrm rot="8217926">
              <a:off x="2064" y="2592"/>
              <a:ext cx="829" cy="225"/>
            </a:xfrm>
            <a:prstGeom prst="leftRightArrow">
              <a:avLst>
                <a:gd name="adj1" fmla="val 50000"/>
                <a:gd name="adj2" fmla="val 73689"/>
              </a:avLst>
            </a:prstGeom>
            <a:gradFill rotWithShape="0">
              <a:gsLst>
                <a:gs pos="0">
                  <a:srgbClr val="FF0000"/>
                </a:gs>
                <a:gs pos="100000">
                  <a:srgbClr val="760000"/>
                </a:gs>
              </a:gsLst>
              <a:lin ang="2700000" scaled="1"/>
            </a:gradFill>
            <a:ln w="50800">
              <a:solidFill>
                <a:schemeClr val="tx1"/>
              </a:solidFill>
              <a:miter lim="800000"/>
              <a:headEnd/>
              <a:tailEnd/>
            </a:ln>
          </p:spPr>
          <p:txBody>
            <a:bodyPr wrap="none" anchor="ctr"/>
            <a:lstStyle/>
            <a:p>
              <a:endParaRPr lang="en-US"/>
            </a:p>
          </p:txBody>
        </p:sp>
        <p:sp>
          <p:nvSpPr>
            <p:cNvPr id="5139" name="AutoShape 17"/>
            <p:cNvSpPr>
              <a:spLocks noChangeArrowheads="1"/>
            </p:cNvSpPr>
            <p:nvPr/>
          </p:nvSpPr>
          <p:spPr bwMode="auto">
            <a:xfrm rot="-1748365">
              <a:off x="3637" y="1669"/>
              <a:ext cx="942" cy="225"/>
            </a:xfrm>
            <a:prstGeom prst="leftRightArrow">
              <a:avLst>
                <a:gd name="adj1" fmla="val 50000"/>
                <a:gd name="adj2" fmla="val 83733"/>
              </a:avLst>
            </a:prstGeom>
            <a:gradFill rotWithShape="0">
              <a:gsLst>
                <a:gs pos="0">
                  <a:srgbClr val="FF0000"/>
                </a:gs>
                <a:gs pos="100000">
                  <a:srgbClr val="760000"/>
                </a:gs>
              </a:gsLst>
              <a:lin ang="2700000" scaled="1"/>
            </a:gradFill>
            <a:ln w="50800">
              <a:solidFill>
                <a:schemeClr val="tx1"/>
              </a:solidFill>
              <a:miter lim="800000"/>
              <a:headEnd/>
              <a:tailEnd/>
            </a:ln>
          </p:spPr>
          <p:txBody>
            <a:bodyPr wrap="none" anchor="ctr"/>
            <a:lstStyle/>
            <a:p>
              <a:endParaRPr lang="en-US"/>
            </a:p>
          </p:txBody>
        </p:sp>
        <p:sp>
          <p:nvSpPr>
            <p:cNvPr id="5140" name="AutoShape 18"/>
            <p:cNvSpPr>
              <a:spLocks noChangeArrowheads="1"/>
            </p:cNvSpPr>
            <p:nvPr/>
          </p:nvSpPr>
          <p:spPr bwMode="auto">
            <a:xfrm rot="1866942">
              <a:off x="3634" y="2401"/>
              <a:ext cx="912" cy="225"/>
            </a:xfrm>
            <a:prstGeom prst="leftRightArrow">
              <a:avLst>
                <a:gd name="adj1" fmla="val 50000"/>
                <a:gd name="adj2" fmla="val 81067"/>
              </a:avLst>
            </a:prstGeom>
            <a:gradFill rotWithShape="0">
              <a:gsLst>
                <a:gs pos="0">
                  <a:srgbClr val="FF0000"/>
                </a:gs>
                <a:gs pos="100000">
                  <a:srgbClr val="760000"/>
                </a:gs>
              </a:gsLst>
              <a:lin ang="2700000" scaled="1"/>
            </a:gradFill>
            <a:ln w="50800">
              <a:solidFill>
                <a:schemeClr val="tx1"/>
              </a:solidFill>
              <a:miter lim="800000"/>
              <a:headEnd/>
              <a:tailEnd/>
            </a:ln>
          </p:spPr>
          <p:txBody>
            <a:bodyPr wrap="none" anchor="ctr"/>
            <a:lstStyle/>
            <a:p>
              <a:endParaRPr lang="en-US"/>
            </a:p>
          </p:txBody>
        </p:sp>
        <p:sp>
          <p:nvSpPr>
            <p:cNvPr id="5141" name="AutoShape 19"/>
            <p:cNvSpPr>
              <a:spLocks noChangeArrowheads="1"/>
            </p:cNvSpPr>
            <p:nvPr/>
          </p:nvSpPr>
          <p:spPr bwMode="auto">
            <a:xfrm>
              <a:off x="1120" y="2136"/>
              <a:ext cx="1392" cy="225"/>
            </a:xfrm>
            <a:prstGeom prst="leftRightArrow">
              <a:avLst>
                <a:gd name="adj1" fmla="val 50000"/>
                <a:gd name="adj2" fmla="val 123733"/>
              </a:avLst>
            </a:prstGeom>
            <a:gradFill rotWithShape="1">
              <a:gsLst>
                <a:gs pos="0">
                  <a:srgbClr val="FFFF00"/>
                </a:gs>
                <a:gs pos="100000">
                  <a:srgbClr val="767600"/>
                </a:gs>
              </a:gsLst>
              <a:lin ang="5400000" scaled="1"/>
            </a:gradFill>
            <a:ln w="50800">
              <a:solidFill>
                <a:schemeClr val="tx1"/>
              </a:solidFill>
              <a:miter lim="800000"/>
              <a:headEnd/>
              <a:tailEnd/>
            </a:ln>
          </p:spPr>
          <p:txBody>
            <a:bodyPr wrap="none" anchor="ctr"/>
            <a:lstStyle/>
            <a:p>
              <a:endParaRPr lang="en-US"/>
            </a:p>
          </p:txBody>
        </p:sp>
        <p:sp>
          <p:nvSpPr>
            <p:cNvPr id="5142" name="Text Box 20"/>
            <p:cNvSpPr txBox="1">
              <a:spLocks noChangeArrowheads="1"/>
            </p:cNvSpPr>
            <p:nvPr/>
          </p:nvSpPr>
          <p:spPr bwMode="auto">
            <a:xfrm>
              <a:off x="1152" y="1776"/>
              <a:ext cx="1248" cy="288"/>
            </a:xfrm>
            <a:prstGeom prst="rect">
              <a:avLst/>
            </a:prstGeom>
            <a:noFill/>
            <a:ln w="34925">
              <a:noFill/>
              <a:prstDash val="sysDot"/>
              <a:miter lim="800000"/>
              <a:headEnd/>
              <a:tailEnd/>
            </a:ln>
          </p:spPr>
          <p:txBody>
            <a:bodyPr anchorCtr="1">
              <a:spAutoFit/>
            </a:bodyPr>
            <a:lstStyle/>
            <a:p>
              <a:pPr>
                <a:spcBef>
                  <a:spcPct val="50000"/>
                </a:spcBef>
              </a:pPr>
              <a:r>
                <a:rPr lang="en-US" sz="1700" b="1" dirty="0">
                  <a:latin typeface="Albertus Extra Bold" pitchFamily="34" charset="0"/>
                  <a:cs typeface="Arial" charset="0"/>
                </a:rPr>
                <a:t>Standards Based Communication</a:t>
              </a:r>
            </a:p>
          </p:txBody>
        </p:sp>
        <p:sp>
          <p:nvSpPr>
            <p:cNvPr id="5143" name="Text Box 21"/>
            <p:cNvSpPr txBox="1">
              <a:spLocks noChangeArrowheads="1"/>
            </p:cNvSpPr>
            <p:nvPr/>
          </p:nvSpPr>
          <p:spPr bwMode="auto">
            <a:xfrm>
              <a:off x="1200" y="2544"/>
              <a:ext cx="1248" cy="288"/>
            </a:xfrm>
            <a:prstGeom prst="rect">
              <a:avLst/>
            </a:prstGeom>
            <a:noFill/>
            <a:ln w="34925">
              <a:noFill/>
              <a:prstDash val="sysDot"/>
              <a:miter lim="800000"/>
              <a:headEnd/>
              <a:tailEnd/>
            </a:ln>
          </p:spPr>
          <p:txBody>
            <a:bodyPr anchorCtr="1">
              <a:spAutoFit/>
            </a:bodyPr>
            <a:lstStyle/>
            <a:p>
              <a:pPr>
                <a:spcBef>
                  <a:spcPct val="50000"/>
                </a:spcBef>
              </a:pPr>
              <a:r>
                <a:rPr lang="en-US" sz="1700" dirty="0">
                  <a:latin typeface="Albertus Extra Bold" pitchFamily="34" charset="0"/>
                  <a:cs typeface="Arial" charset="0"/>
                </a:rPr>
                <a:t>Standards Based Communication</a:t>
              </a:r>
            </a:p>
          </p:txBody>
        </p:sp>
        <p:sp>
          <p:nvSpPr>
            <p:cNvPr id="5144" name="Text Box 22"/>
            <p:cNvSpPr txBox="1">
              <a:spLocks noChangeArrowheads="1"/>
            </p:cNvSpPr>
            <p:nvPr/>
          </p:nvSpPr>
          <p:spPr bwMode="auto">
            <a:xfrm>
              <a:off x="2256" y="1392"/>
              <a:ext cx="1248" cy="288"/>
            </a:xfrm>
            <a:prstGeom prst="rect">
              <a:avLst/>
            </a:prstGeom>
            <a:noFill/>
            <a:ln w="34925">
              <a:noFill/>
              <a:prstDash val="sysDot"/>
              <a:miter lim="800000"/>
              <a:headEnd/>
              <a:tailEnd/>
            </a:ln>
          </p:spPr>
          <p:txBody>
            <a:bodyPr anchorCtr="1">
              <a:spAutoFit/>
            </a:bodyPr>
            <a:lstStyle/>
            <a:p>
              <a:pPr>
                <a:spcBef>
                  <a:spcPct val="50000"/>
                </a:spcBef>
              </a:pPr>
              <a:r>
                <a:rPr lang="en-US" sz="1700" dirty="0">
                  <a:latin typeface="Albertus Extra Bold" pitchFamily="34" charset="0"/>
                  <a:cs typeface="Arial" charset="0"/>
                </a:rPr>
                <a:t>Standards Based Communication</a:t>
              </a:r>
            </a:p>
          </p:txBody>
        </p:sp>
        <p:sp>
          <p:nvSpPr>
            <p:cNvPr id="5145" name="Text Box 23"/>
            <p:cNvSpPr txBox="1">
              <a:spLocks noChangeArrowheads="1"/>
            </p:cNvSpPr>
            <p:nvPr/>
          </p:nvSpPr>
          <p:spPr bwMode="auto">
            <a:xfrm>
              <a:off x="3744" y="2016"/>
              <a:ext cx="1248" cy="288"/>
            </a:xfrm>
            <a:prstGeom prst="rect">
              <a:avLst/>
            </a:prstGeom>
            <a:noFill/>
            <a:ln w="34925">
              <a:noFill/>
              <a:prstDash val="sysDot"/>
              <a:miter lim="800000"/>
              <a:headEnd/>
              <a:tailEnd/>
            </a:ln>
          </p:spPr>
          <p:txBody>
            <a:bodyPr anchorCtr="1">
              <a:spAutoFit/>
            </a:bodyPr>
            <a:lstStyle/>
            <a:p>
              <a:pPr>
                <a:spcBef>
                  <a:spcPct val="50000"/>
                </a:spcBef>
              </a:pPr>
              <a:r>
                <a:rPr lang="en-US" sz="1700" dirty="0">
                  <a:latin typeface="Albertus Extra Bold" pitchFamily="34" charset="0"/>
                  <a:cs typeface="Arial" charset="0"/>
                </a:rPr>
                <a:t>Standards Based Communication</a:t>
              </a:r>
            </a:p>
          </p:txBody>
        </p:sp>
        <p:sp>
          <p:nvSpPr>
            <p:cNvPr id="5146" name="Text Box 24"/>
            <p:cNvSpPr txBox="1">
              <a:spLocks noChangeArrowheads="1"/>
            </p:cNvSpPr>
            <p:nvPr/>
          </p:nvSpPr>
          <p:spPr bwMode="auto">
            <a:xfrm>
              <a:off x="2400" y="2640"/>
              <a:ext cx="1248" cy="288"/>
            </a:xfrm>
            <a:prstGeom prst="rect">
              <a:avLst/>
            </a:prstGeom>
            <a:noFill/>
            <a:ln w="34925">
              <a:noFill/>
              <a:prstDash val="sysDot"/>
              <a:miter lim="800000"/>
              <a:headEnd/>
              <a:tailEnd/>
            </a:ln>
          </p:spPr>
          <p:txBody>
            <a:bodyPr anchorCtr="1">
              <a:spAutoFit/>
            </a:bodyPr>
            <a:lstStyle/>
            <a:p>
              <a:pPr>
                <a:spcBef>
                  <a:spcPct val="50000"/>
                </a:spcBef>
              </a:pPr>
              <a:r>
                <a:rPr lang="en-US" sz="1700" dirty="0">
                  <a:latin typeface="Albertus Extra Bold" pitchFamily="34" charset="0"/>
                  <a:cs typeface="Arial" charset="0"/>
                </a:rPr>
                <a:t>Standards Based Communication</a:t>
              </a:r>
            </a:p>
          </p:txBody>
        </p:sp>
      </p:grpSp>
      <p:sp>
        <p:nvSpPr>
          <p:cNvPr id="5127" name="Text Box 25"/>
          <p:cNvSpPr txBox="1">
            <a:spLocks noChangeArrowheads="1"/>
          </p:cNvSpPr>
          <p:nvPr/>
        </p:nvSpPr>
        <p:spPr bwMode="auto">
          <a:xfrm>
            <a:off x="11658600" y="8432801"/>
            <a:ext cx="1943100" cy="532007"/>
          </a:xfrm>
          <a:prstGeom prst="rect">
            <a:avLst/>
          </a:prstGeom>
          <a:noFill/>
          <a:ln w="9525">
            <a:noFill/>
            <a:miter lim="800000"/>
            <a:headEnd/>
            <a:tailEnd/>
          </a:ln>
        </p:spPr>
        <p:txBody>
          <a:bodyPr lIns="130622" tIns="65311" rIns="130622" bIns="65311">
            <a:spAutoFit/>
          </a:bodyPr>
          <a:lstStyle/>
          <a:p>
            <a:pPr>
              <a:spcBef>
                <a:spcPct val="50000"/>
              </a:spcBef>
            </a:pPr>
            <a:r>
              <a:rPr lang="en-US" i="1" dirty="0" err="1">
                <a:latin typeface="Times New Roman" pitchFamily="18" charset="0"/>
              </a:rPr>
              <a:t>Contd</a:t>
            </a:r>
            <a:r>
              <a:rPr lang="en-US" i="1" dirty="0">
                <a:latin typeface="Times New Roman" pitchFamily="18" charset="0"/>
              </a:rPr>
              <a:t>…</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Slide Number Placeholder 1"/>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762EE1B5-88FD-4407-A5FC-370EB3F8BB46}" type="slidenum">
              <a:rPr lang="en-US" smtClean="0"/>
              <a:pPr/>
              <a:t>34</a:t>
            </a:fld>
            <a:endParaRPr lang="en-US" smtClean="0"/>
          </a:p>
        </p:txBody>
      </p:sp>
      <p:sp>
        <p:nvSpPr>
          <p:cNvPr id="6147" name="Rectangle 2"/>
          <p:cNvSpPr txBox="1">
            <a:spLocks noChangeArrowheads="1"/>
          </p:cNvSpPr>
          <p:nvPr/>
        </p:nvSpPr>
        <p:spPr bwMode="auto">
          <a:xfrm>
            <a:off x="342900" y="419101"/>
            <a:ext cx="13373100" cy="419099"/>
          </a:xfrm>
          <a:prstGeom prst="rect">
            <a:avLst/>
          </a:prstGeom>
          <a:noFill/>
          <a:ln w="9525" algn="ctr">
            <a:noFill/>
            <a:miter lim="800000"/>
            <a:headEnd/>
            <a:tailEnd/>
          </a:ln>
        </p:spPr>
        <p:txBody>
          <a:bodyPr lIns="130622" tIns="65311" rIns="130622" bIns="65311" anchor="b"/>
          <a:lstStyle/>
          <a:p>
            <a:pPr eaLnBrk="1" hangingPunct="1">
              <a:lnSpc>
                <a:spcPct val="95000"/>
              </a:lnSpc>
            </a:pPr>
            <a:r>
              <a:rPr lang="en-US" sz="3600" b="1" dirty="0">
                <a:solidFill>
                  <a:schemeClr val="tx2"/>
                </a:solidFill>
                <a:latin typeface="Albertus Extra Bold" pitchFamily="34" charset="0"/>
                <a:cs typeface="Arial" charset="0"/>
              </a:rPr>
              <a:t>National e-Governance Service Delivery Gateway</a:t>
            </a:r>
          </a:p>
        </p:txBody>
      </p:sp>
      <p:pic>
        <p:nvPicPr>
          <p:cNvPr id="515" name="Picture 2"/>
          <p:cNvPicPr>
            <a:picLocks noChangeAspect="1" noChangeArrowheads="1"/>
          </p:cNvPicPr>
          <p:nvPr/>
        </p:nvPicPr>
        <p:blipFill>
          <a:blip r:embed="rId2" cstate="print"/>
          <a:srcRect/>
          <a:stretch>
            <a:fillRect/>
          </a:stretch>
        </p:blipFill>
        <p:spPr bwMode="auto">
          <a:xfrm>
            <a:off x="571500" y="1295401"/>
            <a:ext cx="8001000" cy="4800599"/>
          </a:xfrm>
          <a:prstGeom prst="rect">
            <a:avLst/>
          </a:prstGeom>
          <a:noFill/>
          <a:ln w="9525">
            <a:solidFill>
              <a:schemeClr val="accent1">
                <a:shade val="50000"/>
              </a:schemeClr>
            </a:solidFill>
            <a:miter lim="800000"/>
            <a:headEnd/>
            <a:tailEnd/>
          </a:ln>
          <a:effectLst/>
        </p:spPr>
      </p:pic>
      <p:grpSp>
        <p:nvGrpSpPr>
          <p:cNvPr id="2" name="Group 3"/>
          <p:cNvGrpSpPr>
            <a:grpSpLocks/>
          </p:cNvGrpSpPr>
          <p:nvPr/>
        </p:nvGrpSpPr>
        <p:grpSpPr bwMode="auto">
          <a:xfrm>
            <a:off x="762000" y="5962651"/>
            <a:ext cx="12496800" cy="1657349"/>
            <a:chOff x="288" y="1392"/>
            <a:chExt cx="5040" cy="1968"/>
          </a:xfrm>
        </p:grpSpPr>
        <p:sp>
          <p:nvSpPr>
            <p:cNvPr id="517" name="Rectangle 4"/>
            <p:cNvSpPr>
              <a:spLocks noChangeArrowheads="1"/>
            </p:cNvSpPr>
            <p:nvPr/>
          </p:nvSpPr>
          <p:spPr bwMode="auto">
            <a:xfrm>
              <a:off x="4368" y="2928"/>
              <a:ext cx="960" cy="432"/>
            </a:xfrm>
            <a:prstGeom prst="rect">
              <a:avLst/>
            </a:prstGeom>
            <a:gradFill rotWithShape="1">
              <a:gsLst>
                <a:gs pos="0">
                  <a:srgbClr val="FFFF00"/>
                </a:gs>
                <a:gs pos="100000">
                  <a:srgbClr val="767600"/>
                </a:gs>
              </a:gsLst>
              <a:lin ang="5400000" scaled="1"/>
            </a:gradFill>
            <a:ln w="12700">
              <a:noFill/>
              <a:miter lim="800000"/>
              <a:headEnd/>
              <a:tailEnd/>
            </a:ln>
          </p:spPr>
          <p:txBody>
            <a:bodyPr wrap="none" lIns="22860" tIns="11430" rIns="22860" bIns="11430" anchor="ctr"/>
            <a:lstStyle/>
            <a:p>
              <a:pPr algn="ctr">
                <a:defRPr/>
              </a:pPr>
              <a:r>
                <a:rPr lang="en-US" sz="1400" b="1" dirty="0">
                  <a:effectLst>
                    <a:outerShdw blurRad="38100" dist="38100" dir="2700000" algn="tl">
                      <a:srgbClr val="FFFFFF"/>
                    </a:outerShdw>
                  </a:effectLst>
                  <a:latin typeface="Albertus Extra Bold" pitchFamily="34" charset="0"/>
                  <a:cs typeface="Arial" charset="0"/>
                </a:rPr>
                <a:t>External </a:t>
              </a:r>
            </a:p>
            <a:p>
              <a:pPr algn="ctr">
                <a:defRPr/>
              </a:pPr>
              <a:r>
                <a:rPr lang="en-US" sz="1400" b="1" dirty="0">
                  <a:effectLst>
                    <a:outerShdw blurRad="38100" dist="38100" dir="2700000" algn="tl">
                      <a:srgbClr val="FFFFFF"/>
                    </a:outerShdw>
                  </a:effectLst>
                  <a:latin typeface="Albertus Extra Bold" pitchFamily="34" charset="0"/>
                  <a:cs typeface="Arial" charset="0"/>
                </a:rPr>
                <a:t>Agencies</a:t>
              </a:r>
            </a:p>
          </p:txBody>
        </p:sp>
        <p:sp>
          <p:nvSpPr>
            <p:cNvPr id="518" name="Rectangle 5"/>
            <p:cNvSpPr>
              <a:spLocks noChangeArrowheads="1"/>
            </p:cNvSpPr>
            <p:nvPr/>
          </p:nvSpPr>
          <p:spPr bwMode="auto">
            <a:xfrm>
              <a:off x="4368" y="2448"/>
              <a:ext cx="960" cy="432"/>
            </a:xfrm>
            <a:prstGeom prst="rect">
              <a:avLst/>
            </a:prstGeom>
            <a:gradFill rotWithShape="1">
              <a:gsLst>
                <a:gs pos="0">
                  <a:srgbClr val="FFFF00"/>
                </a:gs>
                <a:gs pos="100000">
                  <a:srgbClr val="767600"/>
                </a:gs>
              </a:gsLst>
              <a:lin ang="5400000" scaled="1"/>
            </a:gradFill>
            <a:ln w="12700">
              <a:noFill/>
              <a:miter lim="800000"/>
              <a:headEnd/>
              <a:tailEnd/>
            </a:ln>
          </p:spPr>
          <p:txBody>
            <a:bodyPr wrap="none" lIns="22860" tIns="11430" rIns="22860" bIns="11430" anchor="ctr"/>
            <a:lstStyle/>
            <a:p>
              <a:pPr algn="ctr">
                <a:defRPr/>
              </a:pPr>
              <a:r>
                <a:rPr lang="en-US" sz="1700" dirty="0">
                  <a:effectLst>
                    <a:outerShdw blurRad="38100" dist="38100" dir="2700000" algn="tl">
                      <a:srgbClr val="FFFFFF"/>
                    </a:outerShdw>
                  </a:effectLst>
                  <a:latin typeface="Albertus Extra Bold" pitchFamily="34" charset="0"/>
                  <a:cs typeface="Arial" charset="0"/>
                </a:rPr>
                <a:t>Dept.3</a:t>
              </a:r>
            </a:p>
          </p:txBody>
        </p:sp>
        <p:sp>
          <p:nvSpPr>
            <p:cNvPr id="519" name="Rectangle 6"/>
            <p:cNvSpPr>
              <a:spLocks noChangeArrowheads="1"/>
            </p:cNvSpPr>
            <p:nvPr/>
          </p:nvSpPr>
          <p:spPr bwMode="auto">
            <a:xfrm>
              <a:off x="4368" y="1920"/>
              <a:ext cx="960" cy="432"/>
            </a:xfrm>
            <a:prstGeom prst="rect">
              <a:avLst/>
            </a:prstGeom>
            <a:gradFill rotWithShape="1">
              <a:gsLst>
                <a:gs pos="0">
                  <a:srgbClr val="FFFF00"/>
                </a:gs>
                <a:gs pos="100000">
                  <a:srgbClr val="767600"/>
                </a:gs>
              </a:gsLst>
              <a:lin ang="5400000" scaled="1"/>
            </a:gradFill>
            <a:ln w="12700">
              <a:noFill/>
              <a:miter lim="800000"/>
              <a:headEnd/>
              <a:tailEnd/>
            </a:ln>
          </p:spPr>
          <p:txBody>
            <a:bodyPr wrap="none" lIns="22860" tIns="11430" rIns="22860" bIns="11430" anchor="ctr"/>
            <a:lstStyle/>
            <a:p>
              <a:pPr algn="ctr">
                <a:defRPr/>
              </a:pPr>
              <a:r>
                <a:rPr lang="en-US" sz="1700" dirty="0">
                  <a:effectLst>
                    <a:outerShdw blurRad="38100" dist="38100" dir="2700000" algn="tl">
                      <a:srgbClr val="FFFFFF"/>
                    </a:outerShdw>
                  </a:effectLst>
                  <a:latin typeface="Albertus Extra Bold" pitchFamily="34" charset="0"/>
                  <a:cs typeface="Arial" charset="0"/>
                </a:rPr>
                <a:t>Dept.2</a:t>
              </a:r>
            </a:p>
          </p:txBody>
        </p:sp>
        <p:sp>
          <p:nvSpPr>
            <p:cNvPr id="520" name="Rectangle 7"/>
            <p:cNvSpPr>
              <a:spLocks noChangeArrowheads="1"/>
            </p:cNvSpPr>
            <p:nvPr/>
          </p:nvSpPr>
          <p:spPr bwMode="auto">
            <a:xfrm>
              <a:off x="4368" y="1392"/>
              <a:ext cx="960" cy="432"/>
            </a:xfrm>
            <a:prstGeom prst="rect">
              <a:avLst/>
            </a:prstGeom>
            <a:gradFill rotWithShape="1">
              <a:gsLst>
                <a:gs pos="0">
                  <a:srgbClr val="FFFF00"/>
                </a:gs>
                <a:gs pos="100000">
                  <a:srgbClr val="767600"/>
                </a:gs>
              </a:gsLst>
              <a:lin ang="5400000" scaled="1"/>
            </a:gradFill>
            <a:ln w="12700">
              <a:noFill/>
              <a:miter lim="800000"/>
              <a:headEnd/>
              <a:tailEnd/>
            </a:ln>
          </p:spPr>
          <p:txBody>
            <a:bodyPr wrap="none" lIns="22860" tIns="11430" rIns="22860" bIns="11430" anchor="ctr"/>
            <a:lstStyle/>
            <a:p>
              <a:pPr algn="ctr">
                <a:defRPr/>
              </a:pPr>
              <a:r>
                <a:rPr lang="en-US" sz="1700" dirty="0">
                  <a:effectLst>
                    <a:outerShdw blurRad="38100" dist="38100" dir="2700000" algn="tl">
                      <a:srgbClr val="FFFFFF"/>
                    </a:outerShdw>
                  </a:effectLst>
                  <a:latin typeface="Albertus Extra Bold" pitchFamily="34" charset="0"/>
                  <a:cs typeface="Arial" charset="0"/>
                </a:rPr>
                <a:t>Dept.1</a:t>
              </a:r>
            </a:p>
          </p:txBody>
        </p:sp>
        <p:sp>
          <p:nvSpPr>
            <p:cNvPr id="521" name="Rectangle 8"/>
            <p:cNvSpPr>
              <a:spLocks noChangeArrowheads="1"/>
            </p:cNvSpPr>
            <p:nvPr/>
          </p:nvSpPr>
          <p:spPr bwMode="auto">
            <a:xfrm>
              <a:off x="2448" y="2257"/>
              <a:ext cx="816" cy="432"/>
            </a:xfrm>
            <a:prstGeom prst="rect">
              <a:avLst/>
            </a:prstGeom>
            <a:gradFill rotWithShape="1">
              <a:gsLst>
                <a:gs pos="0">
                  <a:srgbClr val="00FFFF"/>
                </a:gs>
                <a:gs pos="100000">
                  <a:srgbClr val="007676"/>
                </a:gs>
              </a:gsLst>
              <a:lin ang="5400000" scaled="1"/>
            </a:gradFill>
            <a:ln w="12700">
              <a:noFill/>
              <a:miter lim="800000"/>
              <a:headEnd/>
              <a:tailEnd/>
            </a:ln>
          </p:spPr>
          <p:txBody>
            <a:bodyPr wrap="none" lIns="22860" tIns="11430" rIns="22860" bIns="11430" anchor="ctr"/>
            <a:lstStyle/>
            <a:p>
              <a:pPr algn="ctr">
                <a:defRPr/>
              </a:pPr>
              <a:r>
                <a:rPr lang="en-US" sz="2000" dirty="0">
                  <a:effectLst>
                    <a:outerShdw blurRad="38100" dist="38100" dir="2700000" algn="tl">
                      <a:srgbClr val="FFFFFF"/>
                    </a:outerShdw>
                  </a:effectLst>
                  <a:latin typeface="Albertus Extra Bold" pitchFamily="34" charset="0"/>
                  <a:cs typeface="Arial" charset="0"/>
                </a:rPr>
                <a:t>NSDG</a:t>
              </a:r>
            </a:p>
          </p:txBody>
        </p:sp>
        <p:sp>
          <p:nvSpPr>
            <p:cNvPr id="6162" name="Text Box 9"/>
            <p:cNvSpPr txBox="1">
              <a:spLocks noChangeArrowheads="1"/>
            </p:cNvSpPr>
            <p:nvPr/>
          </p:nvSpPr>
          <p:spPr bwMode="auto">
            <a:xfrm>
              <a:off x="1219" y="2063"/>
              <a:ext cx="1248" cy="649"/>
            </a:xfrm>
            <a:prstGeom prst="rect">
              <a:avLst/>
            </a:prstGeom>
            <a:noFill/>
            <a:ln w="34925">
              <a:noFill/>
              <a:prstDash val="sysDot"/>
              <a:miter lim="800000"/>
              <a:headEnd/>
              <a:tailEnd/>
            </a:ln>
          </p:spPr>
          <p:txBody>
            <a:bodyPr lIns="22860" tIns="11430" rIns="22860" bIns="11430" anchorCtr="1">
              <a:spAutoFit/>
            </a:bodyPr>
            <a:lstStyle/>
            <a:p>
              <a:pPr>
                <a:spcBef>
                  <a:spcPct val="50000"/>
                </a:spcBef>
              </a:pPr>
              <a:r>
                <a:rPr lang="en-US" sz="1700" b="1" dirty="0">
                  <a:latin typeface="Albertus Extra Bold" pitchFamily="34" charset="0"/>
                  <a:cs typeface="Arial" charset="0"/>
                </a:rPr>
                <a:t>Standards Based Communication</a:t>
              </a:r>
            </a:p>
          </p:txBody>
        </p:sp>
        <p:sp>
          <p:nvSpPr>
            <p:cNvPr id="6163" name="Text Box 10"/>
            <p:cNvSpPr txBox="1">
              <a:spLocks noChangeArrowheads="1"/>
            </p:cNvSpPr>
            <p:nvPr/>
          </p:nvSpPr>
          <p:spPr bwMode="auto">
            <a:xfrm>
              <a:off x="3024" y="1488"/>
              <a:ext cx="1104" cy="649"/>
            </a:xfrm>
            <a:prstGeom prst="rect">
              <a:avLst/>
            </a:prstGeom>
            <a:noFill/>
            <a:ln w="34925">
              <a:noFill/>
              <a:prstDash val="sysDot"/>
              <a:miter lim="800000"/>
              <a:headEnd/>
              <a:tailEnd/>
            </a:ln>
          </p:spPr>
          <p:txBody>
            <a:bodyPr lIns="22860" tIns="11430" rIns="22860" bIns="11430" anchorCtr="1">
              <a:spAutoFit/>
            </a:bodyPr>
            <a:lstStyle/>
            <a:p>
              <a:pPr>
                <a:spcBef>
                  <a:spcPct val="50000"/>
                </a:spcBef>
              </a:pPr>
              <a:r>
                <a:rPr lang="en-US" sz="1700" dirty="0">
                  <a:latin typeface="Albertus Extra Bold" pitchFamily="34" charset="0"/>
                  <a:cs typeface="Arial" charset="0"/>
                </a:rPr>
                <a:t>Standards Based Communication</a:t>
              </a:r>
            </a:p>
          </p:txBody>
        </p:sp>
        <p:sp>
          <p:nvSpPr>
            <p:cNvPr id="524" name="Rectangle 11"/>
            <p:cNvSpPr>
              <a:spLocks noChangeArrowheads="1"/>
            </p:cNvSpPr>
            <p:nvPr/>
          </p:nvSpPr>
          <p:spPr bwMode="auto">
            <a:xfrm>
              <a:off x="288" y="2111"/>
              <a:ext cx="960" cy="912"/>
            </a:xfrm>
            <a:prstGeom prst="rect">
              <a:avLst/>
            </a:prstGeom>
            <a:gradFill rotWithShape="1">
              <a:gsLst>
                <a:gs pos="0">
                  <a:srgbClr val="FFFF00"/>
                </a:gs>
                <a:gs pos="100000">
                  <a:srgbClr val="767600"/>
                </a:gs>
              </a:gsLst>
              <a:lin ang="5400000" scaled="1"/>
            </a:gradFill>
            <a:ln w="12700">
              <a:noFill/>
              <a:miter lim="800000"/>
              <a:headEnd/>
              <a:tailEnd/>
            </a:ln>
          </p:spPr>
          <p:txBody>
            <a:bodyPr wrap="none" lIns="22860" tIns="11430" rIns="22860" bIns="11430" anchor="ctr"/>
            <a:lstStyle/>
            <a:p>
              <a:pPr algn="ctr">
                <a:defRPr/>
              </a:pPr>
              <a:r>
                <a:rPr lang="en-US" sz="1700" b="1" dirty="0">
                  <a:effectLst>
                    <a:outerShdw blurRad="38100" dist="38100" dir="2700000" algn="tl">
                      <a:srgbClr val="FFFFFF"/>
                    </a:outerShdw>
                  </a:effectLst>
                  <a:latin typeface="Albertus Extra Bold" pitchFamily="34" charset="0"/>
                  <a:cs typeface="Arial" charset="0"/>
                </a:rPr>
                <a:t>State Portal / </a:t>
              </a:r>
            </a:p>
            <a:p>
              <a:pPr algn="ctr">
                <a:defRPr/>
              </a:pPr>
              <a:r>
                <a:rPr lang="en-US" sz="1700" b="1" dirty="0">
                  <a:effectLst>
                    <a:outerShdw blurRad="38100" dist="38100" dir="2700000" algn="tl">
                      <a:srgbClr val="FFFFFF"/>
                    </a:outerShdw>
                  </a:effectLst>
                  <a:latin typeface="Albertus Extra Bold" pitchFamily="34" charset="0"/>
                  <a:cs typeface="Arial" charset="0"/>
                </a:rPr>
                <a:t>India Portal/ </a:t>
              </a:r>
            </a:p>
            <a:p>
              <a:pPr algn="ctr">
                <a:defRPr/>
              </a:pPr>
              <a:r>
                <a:rPr lang="en-US" sz="1700" b="1" dirty="0">
                  <a:effectLst>
                    <a:outerShdw blurRad="38100" dist="38100" dir="2700000" algn="tl">
                      <a:srgbClr val="FFFFFF"/>
                    </a:outerShdw>
                  </a:effectLst>
                  <a:latin typeface="Albertus Extra Bold" pitchFamily="34" charset="0"/>
                  <a:cs typeface="Arial" charset="0"/>
                </a:rPr>
                <a:t>SCA Portal</a:t>
              </a:r>
            </a:p>
          </p:txBody>
        </p:sp>
        <p:sp>
          <p:nvSpPr>
            <p:cNvPr id="6165" name="Line 12"/>
            <p:cNvSpPr>
              <a:spLocks noChangeShapeType="1"/>
            </p:cNvSpPr>
            <p:nvPr/>
          </p:nvSpPr>
          <p:spPr bwMode="auto">
            <a:xfrm>
              <a:off x="1248" y="2496"/>
              <a:ext cx="1200" cy="0"/>
            </a:xfrm>
            <a:prstGeom prst="line">
              <a:avLst/>
            </a:prstGeom>
            <a:noFill/>
            <a:ln w="9525">
              <a:solidFill>
                <a:schemeClr val="tx1"/>
              </a:solidFill>
              <a:round/>
              <a:headEnd type="triangle" w="med" len="med"/>
              <a:tailEnd type="triangle" w="med" len="med"/>
            </a:ln>
          </p:spPr>
          <p:txBody>
            <a:bodyPr/>
            <a:lstStyle/>
            <a:p>
              <a:endParaRPr lang="en-US"/>
            </a:p>
          </p:txBody>
        </p:sp>
        <p:sp>
          <p:nvSpPr>
            <p:cNvPr id="6166" name="Line 13"/>
            <p:cNvSpPr>
              <a:spLocks noChangeShapeType="1"/>
            </p:cNvSpPr>
            <p:nvPr/>
          </p:nvSpPr>
          <p:spPr bwMode="auto">
            <a:xfrm>
              <a:off x="3264" y="2496"/>
              <a:ext cx="1056" cy="0"/>
            </a:xfrm>
            <a:prstGeom prst="line">
              <a:avLst/>
            </a:prstGeom>
            <a:noFill/>
            <a:ln w="9525">
              <a:solidFill>
                <a:schemeClr val="tx1"/>
              </a:solidFill>
              <a:round/>
              <a:headEnd type="triangle" w="med" len="med"/>
              <a:tailEnd type="triangle" w="med" len="med"/>
            </a:ln>
          </p:spPr>
          <p:txBody>
            <a:bodyPr/>
            <a:lstStyle/>
            <a:p>
              <a:endParaRPr lang="en-US"/>
            </a:p>
          </p:txBody>
        </p:sp>
        <p:sp>
          <p:nvSpPr>
            <p:cNvPr id="6167" name="Line 14"/>
            <p:cNvSpPr>
              <a:spLocks noChangeShapeType="1"/>
            </p:cNvSpPr>
            <p:nvPr/>
          </p:nvSpPr>
          <p:spPr bwMode="auto">
            <a:xfrm>
              <a:off x="3264" y="2592"/>
              <a:ext cx="1056" cy="528"/>
            </a:xfrm>
            <a:prstGeom prst="line">
              <a:avLst/>
            </a:prstGeom>
            <a:noFill/>
            <a:ln w="9525">
              <a:solidFill>
                <a:schemeClr val="tx1"/>
              </a:solidFill>
              <a:round/>
              <a:headEnd type="triangle" w="med" len="med"/>
              <a:tailEnd type="triangle" w="med" len="med"/>
            </a:ln>
          </p:spPr>
          <p:txBody>
            <a:bodyPr/>
            <a:lstStyle/>
            <a:p>
              <a:endParaRPr lang="en-US"/>
            </a:p>
          </p:txBody>
        </p:sp>
        <p:sp>
          <p:nvSpPr>
            <p:cNvPr id="6168" name="Line 15"/>
            <p:cNvSpPr>
              <a:spLocks noChangeShapeType="1"/>
            </p:cNvSpPr>
            <p:nvPr/>
          </p:nvSpPr>
          <p:spPr bwMode="auto">
            <a:xfrm flipV="1">
              <a:off x="3264" y="2160"/>
              <a:ext cx="1056" cy="240"/>
            </a:xfrm>
            <a:prstGeom prst="line">
              <a:avLst/>
            </a:prstGeom>
            <a:noFill/>
            <a:ln w="9525">
              <a:solidFill>
                <a:schemeClr val="tx1"/>
              </a:solidFill>
              <a:round/>
              <a:headEnd type="triangle" w="med" len="med"/>
              <a:tailEnd type="triangle" w="med" len="med"/>
            </a:ln>
          </p:spPr>
          <p:txBody>
            <a:bodyPr/>
            <a:lstStyle/>
            <a:p>
              <a:endParaRPr lang="en-US"/>
            </a:p>
          </p:txBody>
        </p:sp>
        <p:sp>
          <p:nvSpPr>
            <p:cNvPr id="6169" name="Line 16"/>
            <p:cNvSpPr>
              <a:spLocks noChangeShapeType="1"/>
            </p:cNvSpPr>
            <p:nvPr/>
          </p:nvSpPr>
          <p:spPr bwMode="auto">
            <a:xfrm flipV="1">
              <a:off x="3312" y="1680"/>
              <a:ext cx="1008" cy="624"/>
            </a:xfrm>
            <a:prstGeom prst="line">
              <a:avLst/>
            </a:prstGeom>
            <a:noFill/>
            <a:ln w="9525">
              <a:solidFill>
                <a:schemeClr val="tx1"/>
              </a:solidFill>
              <a:round/>
              <a:headEnd type="triangle" w="med" len="med"/>
              <a:tailEnd type="triangle" w="med" len="med"/>
            </a:ln>
          </p:spPr>
          <p:txBody>
            <a:bodyPr/>
            <a:lstStyle/>
            <a:p>
              <a:endParaRPr lang="en-US"/>
            </a:p>
          </p:txBody>
        </p:sp>
        <p:sp>
          <p:nvSpPr>
            <p:cNvPr id="6170" name="Freeform 17"/>
            <p:cNvSpPr>
              <a:spLocks/>
            </p:cNvSpPr>
            <p:nvPr/>
          </p:nvSpPr>
          <p:spPr bwMode="auto">
            <a:xfrm>
              <a:off x="3640" y="1776"/>
              <a:ext cx="680" cy="432"/>
            </a:xfrm>
            <a:custGeom>
              <a:avLst/>
              <a:gdLst>
                <a:gd name="T0" fmla="*/ 632 w 680"/>
                <a:gd name="T1" fmla="*/ 0 h 432"/>
                <a:gd name="T2" fmla="*/ 8 w 680"/>
                <a:gd name="T3" fmla="*/ 384 h 432"/>
                <a:gd name="T4" fmla="*/ 680 w 680"/>
                <a:gd name="T5" fmla="*/ 288 h 432"/>
                <a:gd name="T6" fmla="*/ 0 60000 65536"/>
                <a:gd name="T7" fmla="*/ 0 60000 65536"/>
                <a:gd name="T8" fmla="*/ 0 60000 65536"/>
                <a:gd name="T9" fmla="*/ 0 w 680"/>
                <a:gd name="T10" fmla="*/ 0 h 432"/>
                <a:gd name="T11" fmla="*/ 680 w 680"/>
                <a:gd name="T12" fmla="*/ 432 h 432"/>
              </a:gdLst>
              <a:ahLst/>
              <a:cxnLst>
                <a:cxn ang="T6">
                  <a:pos x="T0" y="T1"/>
                </a:cxn>
                <a:cxn ang="T7">
                  <a:pos x="T2" y="T3"/>
                </a:cxn>
                <a:cxn ang="T8">
                  <a:pos x="T4" y="T5"/>
                </a:cxn>
              </a:cxnLst>
              <a:rect l="T9" t="T10" r="T11" b="T12"/>
              <a:pathLst>
                <a:path w="680" h="432">
                  <a:moveTo>
                    <a:pt x="632" y="0"/>
                  </a:moveTo>
                  <a:cubicBezTo>
                    <a:pt x="316" y="168"/>
                    <a:pt x="0" y="336"/>
                    <a:pt x="8" y="384"/>
                  </a:cubicBezTo>
                  <a:cubicBezTo>
                    <a:pt x="16" y="432"/>
                    <a:pt x="568" y="304"/>
                    <a:pt x="680" y="288"/>
                  </a:cubicBezTo>
                </a:path>
              </a:pathLst>
            </a:custGeom>
            <a:noFill/>
            <a:ln w="28575">
              <a:solidFill>
                <a:srgbClr val="F76B3F"/>
              </a:solidFill>
              <a:round/>
              <a:headEnd/>
              <a:tailEnd/>
            </a:ln>
          </p:spPr>
          <p:txBody>
            <a:bodyPr lIns="22860" tIns="11430" rIns="22860" bIns="11430"/>
            <a:lstStyle/>
            <a:p>
              <a:endParaRPr lang="en-US"/>
            </a:p>
          </p:txBody>
        </p:sp>
        <p:sp>
          <p:nvSpPr>
            <p:cNvPr id="6171" name="Freeform 18"/>
            <p:cNvSpPr>
              <a:spLocks/>
            </p:cNvSpPr>
            <p:nvPr/>
          </p:nvSpPr>
          <p:spPr bwMode="auto">
            <a:xfrm>
              <a:off x="1440" y="2728"/>
              <a:ext cx="2592" cy="392"/>
            </a:xfrm>
            <a:custGeom>
              <a:avLst/>
              <a:gdLst>
                <a:gd name="T0" fmla="*/ 0 w 2592"/>
                <a:gd name="T1" fmla="*/ 56 h 392"/>
                <a:gd name="T2" fmla="*/ 1344 w 2592"/>
                <a:gd name="T3" fmla="*/ 56 h 392"/>
                <a:gd name="T4" fmla="*/ 2592 w 2592"/>
                <a:gd name="T5" fmla="*/ 392 h 392"/>
                <a:gd name="T6" fmla="*/ 0 60000 65536"/>
                <a:gd name="T7" fmla="*/ 0 60000 65536"/>
                <a:gd name="T8" fmla="*/ 0 60000 65536"/>
                <a:gd name="T9" fmla="*/ 0 w 2592"/>
                <a:gd name="T10" fmla="*/ 0 h 392"/>
                <a:gd name="T11" fmla="*/ 2592 w 2592"/>
                <a:gd name="T12" fmla="*/ 392 h 392"/>
              </a:gdLst>
              <a:ahLst/>
              <a:cxnLst>
                <a:cxn ang="T6">
                  <a:pos x="T0" y="T1"/>
                </a:cxn>
                <a:cxn ang="T7">
                  <a:pos x="T2" y="T3"/>
                </a:cxn>
                <a:cxn ang="T8">
                  <a:pos x="T4" y="T5"/>
                </a:cxn>
              </a:cxnLst>
              <a:rect l="T9" t="T10" r="T11" b="T12"/>
              <a:pathLst>
                <a:path w="2592" h="392">
                  <a:moveTo>
                    <a:pt x="0" y="56"/>
                  </a:moveTo>
                  <a:cubicBezTo>
                    <a:pt x="456" y="28"/>
                    <a:pt x="912" y="0"/>
                    <a:pt x="1344" y="56"/>
                  </a:cubicBezTo>
                  <a:cubicBezTo>
                    <a:pt x="1776" y="112"/>
                    <a:pt x="2384" y="336"/>
                    <a:pt x="2592" y="392"/>
                  </a:cubicBezTo>
                </a:path>
              </a:pathLst>
            </a:custGeom>
            <a:noFill/>
            <a:ln w="28575">
              <a:solidFill>
                <a:srgbClr val="F76B3F"/>
              </a:solidFill>
              <a:round/>
              <a:headEnd/>
              <a:tailEnd/>
            </a:ln>
          </p:spPr>
          <p:txBody>
            <a:bodyPr lIns="22860" tIns="11430" rIns="22860" bIns="11430"/>
            <a:lstStyle/>
            <a:p>
              <a:endParaRPr lang="en-US"/>
            </a:p>
          </p:txBody>
        </p:sp>
      </p:grpSp>
      <p:sp>
        <p:nvSpPr>
          <p:cNvPr id="6150" name="Rectangle 531"/>
          <p:cNvSpPr>
            <a:spLocks noChangeArrowheads="1"/>
          </p:cNvSpPr>
          <p:nvPr/>
        </p:nvSpPr>
        <p:spPr bwMode="auto">
          <a:xfrm rot="-462817">
            <a:off x="69057" y="7507833"/>
            <a:ext cx="6858000" cy="910138"/>
          </a:xfrm>
          <a:prstGeom prst="rect">
            <a:avLst/>
          </a:prstGeom>
          <a:noFill/>
          <a:ln w="9525">
            <a:noFill/>
            <a:miter lim="800000"/>
            <a:headEnd/>
            <a:tailEnd/>
          </a:ln>
        </p:spPr>
        <p:txBody>
          <a:bodyPr lIns="32656" tIns="16328" rIns="32656" bIns="16328">
            <a:spAutoFit/>
          </a:bodyPr>
          <a:lstStyle/>
          <a:p>
            <a:pPr eaLnBrk="1" hangingPunct="1">
              <a:buFont typeface="Arial" charset="0"/>
              <a:buChar char="•"/>
            </a:pPr>
            <a:r>
              <a:rPr lang="en-US" sz="3100" dirty="0">
                <a:latin typeface="Impact" pitchFamily="34" charset="0"/>
              </a:rPr>
              <a:t>Core</a:t>
            </a:r>
            <a:r>
              <a:rPr lang="en-US" dirty="0">
                <a:latin typeface="Impact" pitchFamily="34" charset="0"/>
              </a:rPr>
              <a:t> in the e-Governance application architecture </a:t>
            </a:r>
          </a:p>
        </p:txBody>
      </p:sp>
      <p:sp>
        <p:nvSpPr>
          <p:cNvPr id="6151" name="Rectangle 532"/>
          <p:cNvSpPr>
            <a:spLocks noChangeArrowheads="1"/>
          </p:cNvSpPr>
          <p:nvPr/>
        </p:nvSpPr>
        <p:spPr bwMode="auto">
          <a:xfrm>
            <a:off x="4000500" y="8128000"/>
            <a:ext cx="6858000" cy="956305"/>
          </a:xfrm>
          <a:prstGeom prst="rect">
            <a:avLst/>
          </a:prstGeom>
          <a:noFill/>
          <a:ln w="9525">
            <a:noFill/>
            <a:miter lim="800000"/>
            <a:headEnd/>
            <a:tailEnd/>
          </a:ln>
        </p:spPr>
        <p:txBody>
          <a:bodyPr lIns="32656" tIns="16328" rIns="32656" bIns="16328">
            <a:spAutoFit/>
          </a:bodyPr>
          <a:lstStyle/>
          <a:p>
            <a:pPr eaLnBrk="1" hangingPunct="1">
              <a:buFont typeface="Arial" charset="0"/>
              <a:buChar char="•"/>
            </a:pPr>
            <a:r>
              <a:rPr lang="en-US" sz="3100" dirty="0">
                <a:latin typeface="Impact" pitchFamily="34" charset="0"/>
              </a:rPr>
              <a:t>IIS/IIP</a:t>
            </a:r>
            <a:r>
              <a:rPr lang="en-US" dirty="0">
                <a:latin typeface="Impact" pitchFamily="34" charset="0"/>
              </a:rPr>
              <a:t> e-Gov standards </a:t>
            </a:r>
          </a:p>
          <a:p>
            <a:pPr eaLnBrk="1" hangingPunct="1"/>
            <a:r>
              <a:rPr lang="en-US" dirty="0">
                <a:latin typeface="Impact" pitchFamily="34" charset="0"/>
              </a:rPr>
              <a:t>   based on </a:t>
            </a:r>
            <a:r>
              <a:rPr lang="en-US" sz="2900" dirty="0">
                <a:latin typeface="Impact" pitchFamily="34" charset="0"/>
              </a:rPr>
              <a:t>XML &amp; SOAP</a:t>
            </a:r>
            <a:endParaRPr lang="en-US" dirty="0">
              <a:latin typeface="Impact" pitchFamily="34" charset="0"/>
            </a:endParaRPr>
          </a:p>
        </p:txBody>
      </p:sp>
      <p:sp>
        <p:nvSpPr>
          <p:cNvPr id="6152" name="Rectangle 534"/>
          <p:cNvSpPr>
            <a:spLocks noChangeArrowheads="1"/>
          </p:cNvSpPr>
          <p:nvPr/>
        </p:nvSpPr>
        <p:spPr bwMode="auto">
          <a:xfrm rot="-1962783">
            <a:off x="9751433" y="3059001"/>
            <a:ext cx="2395114" cy="433084"/>
          </a:xfrm>
          <a:prstGeom prst="rect">
            <a:avLst/>
          </a:prstGeom>
          <a:noFill/>
          <a:ln w="9525">
            <a:noFill/>
            <a:miter lim="800000"/>
            <a:headEnd/>
            <a:tailEnd/>
          </a:ln>
        </p:spPr>
        <p:txBody>
          <a:bodyPr wrap="none" lIns="32656" tIns="16328" rIns="32656" bIns="16328">
            <a:spAutoFit/>
          </a:bodyPr>
          <a:lstStyle/>
          <a:p>
            <a:pPr eaLnBrk="1" hangingPunct="1">
              <a:buFont typeface="Arial" charset="0"/>
              <a:buChar char="•"/>
            </a:pPr>
            <a:r>
              <a:rPr lang="en-US" b="1" dirty="0">
                <a:latin typeface="Times" pitchFamily="18" charset="0"/>
              </a:rPr>
              <a:t>Shared services</a:t>
            </a:r>
          </a:p>
        </p:txBody>
      </p:sp>
      <p:sp>
        <p:nvSpPr>
          <p:cNvPr id="6153" name="Rectangle 535"/>
          <p:cNvSpPr>
            <a:spLocks noChangeArrowheads="1"/>
          </p:cNvSpPr>
          <p:nvPr/>
        </p:nvSpPr>
        <p:spPr bwMode="auto">
          <a:xfrm rot="-1497387">
            <a:off x="8785605" y="1867287"/>
            <a:ext cx="3017079" cy="833194"/>
          </a:xfrm>
          <a:prstGeom prst="rect">
            <a:avLst/>
          </a:prstGeom>
          <a:noFill/>
          <a:ln w="9525">
            <a:noFill/>
            <a:miter lim="800000"/>
            <a:headEnd/>
            <a:tailEnd/>
          </a:ln>
        </p:spPr>
        <p:txBody>
          <a:bodyPr wrap="none" lIns="32656" tIns="16328" rIns="32656" bIns="16328">
            <a:spAutoFit/>
          </a:bodyPr>
          <a:lstStyle/>
          <a:p>
            <a:pPr eaLnBrk="1" hangingPunct="1">
              <a:buFont typeface="Arial" charset="0"/>
              <a:buChar char="•"/>
            </a:pPr>
            <a:r>
              <a:rPr lang="en-US" b="1" dirty="0">
                <a:latin typeface="Times" pitchFamily="18" charset="0"/>
              </a:rPr>
              <a:t>Seamless Exchange </a:t>
            </a:r>
          </a:p>
          <a:p>
            <a:pPr eaLnBrk="1" hangingPunct="1"/>
            <a:r>
              <a:rPr lang="en-US" b="1" dirty="0">
                <a:latin typeface="Times" pitchFamily="18" charset="0"/>
              </a:rPr>
              <a:t>of data </a:t>
            </a:r>
          </a:p>
        </p:txBody>
      </p:sp>
      <p:sp>
        <p:nvSpPr>
          <p:cNvPr id="6154" name="Rectangle 536"/>
          <p:cNvSpPr>
            <a:spLocks noChangeArrowheads="1"/>
          </p:cNvSpPr>
          <p:nvPr/>
        </p:nvSpPr>
        <p:spPr bwMode="auto">
          <a:xfrm rot="1316804">
            <a:off x="8229600" y="7895154"/>
            <a:ext cx="4229100" cy="740861"/>
          </a:xfrm>
          <a:prstGeom prst="rect">
            <a:avLst/>
          </a:prstGeom>
          <a:noFill/>
          <a:ln w="9525">
            <a:noFill/>
            <a:miter lim="800000"/>
            <a:headEnd/>
            <a:tailEnd/>
          </a:ln>
        </p:spPr>
        <p:txBody>
          <a:bodyPr lIns="32656" tIns="16328" rIns="32656" bIns="16328">
            <a:spAutoFit/>
          </a:bodyPr>
          <a:lstStyle/>
          <a:p>
            <a:pPr eaLnBrk="1" hangingPunct="1">
              <a:buFont typeface="Arial" charset="0"/>
              <a:buChar char="•"/>
            </a:pPr>
            <a:r>
              <a:rPr lang="en-US" sz="2300" dirty="0">
                <a:latin typeface="Impact" pitchFamily="34" charset="0"/>
                <a:cs typeface="Arial" charset="0"/>
              </a:rPr>
              <a:t>Complete audit logs &amp; </a:t>
            </a:r>
          </a:p>
          <a:p>
            <a:pPr eaLnBrk="1" hangingPunct="1"/>
            <a:r>
              <a:rPr lang="en-US" sz="2300" dirty="0">
                <a:latin typeface="Impact" pitchFamily="34" charset="0"/>
                <a:cs typeface="Arial" charset="0"/>
              </a:rPr>
              <a:t>time stamping of transactions</a:t>
            </a:r>
            <a:endParaRPr lang="en-US" sz="2300" dirty="0">
              <a:latin typeface="Impact" pitchFamily="34" charset="0"/>
            </a:endParaRPr>
          </a:p>
        </p:txBody>
      </p:sp>
      <p:sp>
        <p:nvSpPr>
          <p:cNvPr id="6155" name="Rectangle 537"/>
          <p:cNvSpPr>
            <a:spLocks noChangeArrowheads="1"/>
          </p:cNvSpPr>
          <p:nvPr/>
        </p:nvSpPr>
        <p:spPr bwMode="auto">
          <a:xfrm rot="606815">
            <a:off x="8270083" y="4405170"/>
            <a:ext cx="5784056" cy="833194"/>
          </a:xfrm>
          <a:prstGeom prst="rect">
            <a:avLst/>
          </a:prstGeom>
          <a:noFill/>
          <a:ln w="9525">
            <a:noFill/>
            <a:miter lim="800000"/>
            <a:headEnd/>
            <a:tailEnd/>
          </a:ln>
        </p:spPr>
        <p:txBody>
          <a:bodyPr lIns="32656" tIns="16328" rIns="32656" bIns="16328">
            <a:spAutoFit/>
          </a:bodyPr>
          <a:lstStyle/>
          <a:p>
            <a:pPr algn="ctr" eaLnBrk="1" hangingPunct="1">
              <a:buFont typeface="Arial" charset="0"/>
              <a:buChar char="•"/>
            </a:pPr>
            <a:r>
              <a:rPr lang="en-US" b="1" dirty="0">
                <a:latin typeface="Times New Roman" pitchFamily="18" charset="0"/>
                <a:cs typeface="Arial" charset="0"/>
              </a:rPr>
              <a:t>Web enabling of </a:t>
            </a:r>
          </a:p>
          <a:p>
            <a:pPr algn="ctr" eaLnBrk="1" hangingPunct="1"/>
            <a:r>
              <a:rPr lang="en-US" b="1" dirty="0">
                <a:latin typeface="Times New Roman" pitchFamily="18" charset="0"/>
                <a:cs typeface="Arial" charset="0"/>
              </a:rPr>
              <a:t>Legacy applications</a:t>
            </a:r>
            <a:endParaRPr lang="en-US" b="1" dirty="0">
              <a:latin typeface="Times New Roman" pitchFamily="18" charset="0"/>
            </a:endParaRPr>
          </a:p>
        </p:txBody>
      </p:sp>
      <p:sp>
        <p:nvSpPr>
          <p:cNvPr id="6156" name="Text Box 26"/>
          <p:cNvSpPr txBox="1">
            <a:spLocks noChangeArrowheads="1"/>
          </p:cNvSpPr>
          <p:nvPr/>
        </p:nvSpPr>
        <p:spPr bwMode="auto">
          <a:xfrm>
            <a:off x="342900" y="914401"/>
            <a:ext cx="1943100" cy="532007"/>
          </a:xfrm>
          <a:prstGeom prst="rect">
            <a:avLst/>
          </a:prstGeom>
          <a:noFill/>
          <a:ln w="9525">
            <a:noFill/>
            <a:miter lim="800000"/>
            <a:headEnd/>
            <a:tailEnd/>
          </a:ln>
        </p:spPr>
        <p:txBody>
          <a:bodyPr wrap="square" lIns="130622" tIns="65311" rIns="130622" bIns="65311">
            <a:spAutoFit/>
          </a:bodyPr>
          <a:lstStyle/>
          <a:p>
            <a:pPr>
              <a:spcBef>
                <a:spcPct val="50000"/>
              </a:spcBef>
            </a:pPr>
            <a:r>
              <a:rPr lang="en-US" i="1" dirty="0">
                <a:latin typeface="Times New Roman" pitchFamily="18" charset="0"/>
              </a:rPr>
              <a:t>…</a:t>
            </a:r>
            <a:r>
              <a:rPr lang="en-US" sz="2400" b="1" i="1" dirty="0" err="1">
                <a:latin typeface="Times New Roman" pitchFamily="18" charset="0"/>
              </a:rPr>
              <a:t>Contd</a:t>
            </a:r>
            <a:endParaRPr lang="en-US" sz="2400" b="1" i="1" dirty="0">
              <a:latin typeface="Times New Roman" pitchFamily="18"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1" name="Slide Number Placeholder 1"/>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F98F89E2-BBB2-4192-A206-ADCC99A5618B}" type="slidenum">
              <a:rPr lang="en-US" smtClean="0"/>
              <a:pPr/>
              <a:t>35</a:t>
            </a:fld>
            <a:endParaRPr lang="en-US" smtClean="0"/>
          </a:p>
        </p:txBody>
      </p:sp>
      <p:sp>
        <p:nvSpPr>
          <p:cNvPr id="2052" name="Rectangle 2"/>
          <p:cNvSpPr txBox="1">
            <a:spLocks noChangeArrowheads="1"/>
          </p:cNvSpPr>
          <p:nvPr/>
        </p:nvSpPr>
        <p:spPr bwMode="auto">
          <a:xfrm>
            <a:off x="457200" y="520701"/>
            <a:ext cx="10972800" cy="698500"/>
          </a:xfrm>
          <a:prstGeom prst="rect">
            <a:avLst/>
          </a:prstGeom>
          <a:noFill/>
          <a:ln w="9525" algn="ctr">
            <a:noFill/>
            <a:miter lim="800000"/>
            <a:headEnd/>
            <a:tailEnd/>
          </a:ln>
        </p:spPr>
        <p:txBody>
          <a:bodyPr lIns="130622" tIns="65311" rIns="130622" bIns="65311" anchor="b"/>
          <a:lstStyle/>
          <a:p>
            <a:pPr eaLnBrk="1" hangingPunct="1">
              <a:lnSpc>
                <a:spcPct val="95000"/>
              </a:lnSpc>
            </a:pPr>
            <a:r>
              <a:rPr lang="en-US" sz="3600" b="1" dirty="0">
                <a:solidFill>
                  <a:schemeClr val="tx2"/>
                </a:solidFill>
                <a:latin typeface="Albertus Extra Bold" pitchFamily="34" charset="0"/>
                <a:cs typeface="Arial" charset="0"/>
              </a:rPr>
              <a:t>NeGP - e- Biz</a:t>
            </a:r>
          </a:p>
        </p:txBody>
      </p:sp>
      <p:sp>
        <p:nvSpPr>
          <p:cNvPr id="2053" name="Rectangle 6"/>
          <p:cNvSpPr>
            <a:spLocks noChangeArrowheads="1"/>
          </p:cNvSpPr>
          <p:nvPr/>
        </p:nvSpPr>
        <p:spPr bwMode="auto">
          <a:xfrm>
            <a:off x="0" y="1579034"/>
            <a:ext cx="13716000" cy="1140971"/>
          </a:xfrm>
          <a:prstGeom prst="rect">
            <a:avLst/>
          </a:prstGeom>
          <a:noFill/>
          <a:ln w="9525">
            <a:noFill/>
            <a:miter lim="800000"/>
            <a:headEnd/>
            <a:tailEnd/>
          </a:ln>
        </p:spPr>
        <p:txBody>
          <a:bodyPr lIns="32656" tIns="16328" rIns="32656" bIns="16328">
            <a:spAutoFit/>
          </a:bodyPr>
          <a:lstStyle/>
          <a:p>
            <a:pPr algn="ctr" eaLnBrk="1" hangingPunct="1"/>
            <a:r>
              <a:rPr lang="en-US" altLang="ko-KR" sz="2400" b="1" dirty="0">
                <a:latin typeface="Albertus Extra Bold" pitchFamily="34" charset="0"/>
                <a:ea typeface="Gulim" pitchFamily="34" charset="-127"/>
              </a:rPr>
              <a:t>Transforming  the business environment in the country</a:t>
            </a:r>
          </a:p>
          <a:p>
            <a:pPr algn="ctr" eaLnBrk="1" hangingPunct="1"/>
            <a:r>
              <a:rPr lang="en-US" altLang="ko-KR" sz="2400" b="1" dirty="0">
                <a:latin typeface="Albertus Extra Bold" pitchFamily="34" charset="0"/>
                <a:ea typeface="Gulim" pitchFamily="34" charset="-127"/>
              </a:rPr>
              <a:t> by providing  efficient, convenient, transparent and integrated electronic services to investors, industries, and businesses</a:t>
            </a:r>
            <a:endParaRPr lang="en-US" sz="2400" b="1" dirty="0">
              <a:latin typeface="Albertus Extra Bold" pitchFamily="34" charset="0"/>
            </a:endParaRPr>
          </a:p>
        </p:txBody>
      </p:sp>
      <p:graphicFrame>
        <p:nvGraphicFramePr>
          <p:cNvPr id="2050" name="Object 4"/>
          <p:cNvGraphicFramePr>
            <a:graphicFrameLocks noChangeAspect="1"/>
          </p:cNvGraphicFramePr>
          <p:nvPr/>
        </p:nvGraphicFramePr>
        <p:xfrm>
          <a:off x="1143000" y="3657600"/>
          <a:ext cx="5076825" cy="5181600"/>
        </p:xfrm>
        <a:graphic>
          <a:graphicData uri="http://schemas.openxmlformats.org/presentationml/2006/ole">
            <p:oleObj spid="_x0000_s182274" name="Visio" r:id="rId3" imgW="7395591" imgH="8491347" progId="">
              <p:embed/>
            </p:oleObj>
          </a:graphicData>
        </a:graphic>
      </p:graphicFrame>
      <p:sp>
        <p:nvSpPr>
          <p:cNvPr id="2054" name="Rectangle 5"/>
          <p:cNvSpPr txBox="1">
            <a:spLocks noChangeArrowheads="1"/>
          </p:cNvSpPr>
          <p:nvPr/>
        </p:nvSpPr>
        <p:spPr bwMode="auto">
          <a:xfrm>
            <a:off x="8462963" y="3661834"/>
            <a:ext cx="3924300" cy="5158317"/>
          </a:xfrm>
          <a:prstGeom prst="rect">
            <a:avLst/>
          </a:prstGeom>
          <a:solidFill>
            <a:schemeClr val="accent2"/>
          </a:solidFill>
          <a:ln w="9525">
            <a:solidFill>
              <a:schemeClr val="tx1"/>
            </a:solidFill>
            <a:miter lim="800000"/>
            <a:headEnd/>
            <a:tailEnd/>
          </a:ln>
        </p:spPr>
        <p:txBody>
          <a:bodyPr lIns="130622" tIns="65311" rIns="130622" bIns="65311"/>
          <a:lstStyle/>
          <a:p>
            <a:pPr marL="392320" indent="-392320" algn="ctr" defTabSz="326555">
              <a:lnSpc>
                <a:spcPct val="80000"/>
              </a:lnSpc>
              <a:spcBef>
                <a:spcPct val="20000"/>
              </a:spcBef>
              <a:buClr>
                <a:srgbClr val="0BD0D9"/>
              </a:buClr>
              <a:buSzPct val="95000"/>
            </a:pPr>
            <a:r>
              <a:rPr lang="en-US" altLang="ko-KR" sz="2400" u="sng" dirty="0">
                <a:latin typeface="Impact" pitchFamily="34" charset="0"/>
                <a:ea typeface="Gulim" pitchFamily="34" charset="-127"/>
              </a:rPr>
              <a:t>5 Distinct Domains</a:t>
            </a:r>
          </a:p>
          <a:p>
            <a:pPr marL="392320" indent="-392320" defTabSz="326555">
              <a:lnSpc>
                <a:spcPct val="80000"/>
              </a:lnSpc>
              <a:spcBef>
                <a:spcPct val="20000"/>
              </a:spcBef>
              <a:buClr>
                <a:srgbClr val="0BD0D9"/>
              </a:buClr>
              <a:buSzPct val="95000"/>
            </a:pPr>
            <a:endParaRPr lang="en-US" altLang="ko-KR" sz="2400" u="sng" dirty="0">
              <a:latin typeface="Impact" pitchFamily="34" charset="0"/>
              <a:ea typeface="Gulim" pitchFamily="34" charset="-127"/>
            </a:endParaRPr>
          </a:p>
          <a:p>
            <a:pPr marL="392320" indent="-392320" defTabSz="326555">
              <a:lnSpc>
                <a:spcPct val="80000"/>
              </a:lnSpc>
              <a:spcBef>
                <a:spcPct val="20000"/>
              </a:spcBef>
              <a:buClr>
                <a:srgbClr val="0BD0D9"/>
              </a:buClr>
              <a:buSzPct val="95000"/>
            </a:pPr>
            <a:r>
              <a:rPr lang="en-US" altLang="ko-KR" sz="2100" dirty="0">
                <a:latin typeface="Impact" pitchFamily="34" charset="0"/>
                <a:ea typeface="Gulim" pitchFamily="34" charset="-127"/>
              </a:rPr>
              <a:t>(A) Government Portals Domain (including </a:t>
            </a:r>
            <a:r>
              <a:rPr lang="en-US" altLang="ko-KR" sz="2100" dirty="0" err="1">
                <a:latin typeface="Impact" pitchFamily="34" charset="0"/>
                <a:ea typeface="Gulim" pitchFamily="34" charset="-127"/>
              </a:rPr>
              <a:t>eBiz</a:t>
            </a:r>
            <a:r>
              <a:rPr lang="en-US" altLang="ko-KR" sz="2100" dirty="0">
                <a:latin typeface="Impact" pitchFamily="34" charset="0"/>
                <a:ea typeface="Gulim" pitchFamily="34" charset="-127"/>
              </a:rPr>
              <a:t> India G2B Portal)</a:t>
            </a:r>
          </a:p>
          <a:p>
            <a:pPr marL="392320" indent="-392320" defTabSz="326555">
              <a:lnSpc>
                <a:spcPct val="80000"/>
              </a:lnSpc>
              <a:spcBef>
                <a:spcPct val="20000"/>
              </a:spcBef>
              <a:buClr>
                <a:srgbClr val="0BD0D9"/>
              </a:buClr>
              <a:buSzPct val="95000"/>
            </a:pPr>
            <a:endParaRPr lang="en-US" altLang="ko-KR" sz="2100" dirty="0">
              <a:latin typeface="Impact" pitchFamily="34" charset="0"/>
              <a:ea typeface="Gulim" pitchFamily="34" charset="-127"/>
            </a:endParaRPr>
          </a:p>
          <a:p>
            <a:pPr marL="392320" indent="-392320" defTabSz="326555">
              <a:lnSpc>
                <a:spcPct val="80000"/>
              </a:lnSpc>
              <a:spcBef>
                <a:spcPct val="20000"/>
              </a:spcBef>
              <a:buClr>
                <a:srgbClr val="0BD0D9"/>
              </a:buClr>
              <a:buSzPct val="95000"/>
            </a:pPr>
            <a:r>
              <a:rPr lang="en-US" altLang="ko-KR" sz="2100" dirty="0">
                <a:latin typeface="Impact" pitchFamily="34" charset="0"/>
                <a:ea typeface="Gulim" pitchFamily="34" charset="-127"/>
              </a:rPr>
              <a:t>(B) Value-Added Service Providers’ Domain </a:t>
            </a:r>
          </a:p>
          <a:p>
            <a:pPr marL="392320" indent="-392320" defTabSz="326555">
              <a:lnSpc>
                <a:spcPct val="80000"/>
              </a:lnSpc>
              <a:spcBef>
                <a:spcPct val="20000"/>
              </a:spcBef>
              <a:buClr>
                <a:srgbClr val="0BD0D9"/>
              </a:buClr>
              <a:buSzPct val="95000"/>
            </a:pPr>
            <a:endParaRPr lang="en-US" altLang="ko-KR" sz="2100" dirty="0">
              <a:latin typeface="Impact" pitchFamily="34" charset="0"/>
              <a:ea typeface="Gulim" pitchFamily="34" charset="-127"/>
            </a:endParaRPr>
          </a:p>
          <a:p>
            <a:pPr marL="392320" indent="-392320" defTabSz="326555">
              <a:lnSpc>
                <a:spcPct val="80000"/>
              </a:lnSpc>
              <a:spcBef>
                <a:spcPct val="20000"/>
              </a:spcBef>
              <a:buClr>
                <a:srgbClr val="0BD0D9"/>
              </a:buClr>
              <a:buSzPct val="95000"/>
            </a:pPr>
            <a:r>
              <a:rPr lang="en-US" altLang="ko-KR" sz="2100" dirty="0">
                <a:latin typeface="Impact" pitchFamily="34" charset="0"/>
                <a:ea typeface="Gulim" pitchFamily="34" charset="-127"/>
              </a:rPr>
              <a:t>(C) e-Government Service Delivery Gateway  Domain </a:t>
            </a:r>
          </a:p>
          <a:p>
            <a:pPr marL="392320" indent="-392320" defTabSz="326555">
              <a:lnSpc>
                <a:spcPct val="80000"/>
              </a:lnSpc>
              <a:spcBef>
                <a:spcPct val="20000"/>
              </a:spcBef>
              <a:buClr>
                <a:srgbClr val="0BD0D9"/>
              </a:buClr>
              <a:buSzPct val="95000"/>
            </a:pPr>
            <a:endParaRPr lang="en-US" altLang="ko-KR" sz="2100" dirty="0">
              <a:latin typeface="Impact" pitchFamily="34" charset="0"/>
              <a:ea typeface="Gulim" pitchFamily="34" charset="-127"/>
            </a:endParaRPr>
          </a:p>
          <a:p>
            <a:pPr marL="392320" indent="-392320" defTabSz="326555">
              <a:lnSpc>
                <a:spcPct val="80000"/>
              </a:lnSpc>
              <a:spcBef>
                <a:spcPct val="20000"/>
              </a:spcBef>
              <a:buClr>
                <a:srgbClr val="0BD0D9"/>
              </a:buClr>
              <a:buSzPct val="95000"/>
            </a:pPr>
            <a:r>
              <a:rPr lang="en-US" altLang="ko-KR" sz="2100" dirty="0">
                <a:latin typeface="Impact" pitchFamily="34" charset="0"/>
                <a:ea typeface="Gulim" pitchFamily="34" charset="-127"/>
              </a:rPr>
              <a:t>(D) </a:t>
            </a:r>
            <a:r>
              <a:rPr lang="en-US" altLang="ko-KR" sz="2100" dirty="0" err="1">
                <a:latin typeface="Impact" pitchFamily="34" charset="0"/>
                <a:ea typeface="Gulim" pitchFamily="34" charset="-127"/>
              </a:rPr>
              <a:t>eBiz</a:t>
            </a:r>
            <a:r>
              <a:rPr lang="en-US" altLang="ko-KR" sz="2100" dirty="0">
                <a:latin typeface="Impact" pitchFamily="34" charset="0"/>
                <a:ea typeface="Gulim" pitchFamily="34" charset="-127"/>
              </a:rPr>
              <a:t> Shared Services Domain </a:t>
            </a:r>
          </a:p>
          <a:p>
            <a:pPr marL="392320" indent="-392320" defTabSz="326555">
              <a:lnSpc>
                <a:spcPct val="80000"/>
              </a:lnSpc>
              <a:spcBef>
                <a:spcPct val="20000"/>
              </a:spcBef>
              <a:buClr>
                <a:srgbClr val="0BD0D9"/>
              </a:buClr>
              <a:buSzPct val="95000"/>
            </a:pPr>
            <a:endParaRPr lang="en-US" altLang="ko-KR" sz="2100" dirty="0">
              <a:latin typeface="Impact" pitchFamily="34" charset="0"/>
              <a:ea typeface="Gulim" pitchFamily="34" charset="-127"/>
            </a:endParaRPr>
          </a:p>
          <a:p>
            <a:pPr marL="392320" indent="-392320" defTabSz="326555">
              <a:lnSpc>
                <a:spcPct val="80000"/>
              </a:lnSpc>
              <a:spcBef>
                <a:spcPct val="20000"/>
              </a:spcBef>
              <a:buClr>
                <a:srgbClr val="0BD0D9"/>
              </a:buClr>
              <a:buSzPct val="95000"/>
            </a:pPr>
            <a:r>
              <a:rPr lang="en-US" altLang="ko-KR" sz="2100" dirty="0">
                <a:latin typeface="Impact" pitchFamily="34" charset="0"/>
                <a:ea typeface="Gulim" pitchFamily="34" charset="-127"/>
              </a:rPr>
              <a:t>(E) Government Departments’ Backend Domain </a:t>
            </a:r>
            <a:endParaRPr lang="en-US" sz="2100" dirty="0">
              <a:latin typeface="Impact" pitchFamily="34"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Slide Number Placeholder 3"/>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B6475DCB-3B70-4FB3-9D92-3825B9FDB278}" type="slidenum">
              <a:rPr lang="en-US" smtClean="0"/>
              <a:pPr/>
              <a:t>36</a:t>
            </a:fld>
            <a:endParaRPr lang="en-US" smtClean="0"/>
          </a:p>
        </p:txBody>
      </p:sp>
      <p:sp>
        <p:nvSpPr>
          <p:cNvPr id="9219" name="Rectangle 2"/>
          <p:cNvSpPr>
            <a:spLocks noGrp="1" noChangeArrowheads="1"/>
          </p:cNvSpPr>
          <p:nvPr>
            <p:ph type="title"/>
          </p:nvPr>
        </p:nvSpPr>
        <p:spPr>
          <a:xfrm>
            <a:off x="457200" y="406400"/>
            <a:ext cx="12344400" cy="848784"/>
          </a:xfrm>
          <a:noFill/>
        </p:spPr>
        <p:txBody>
          <a:bodyPr/>
          <a:lstStyle/>
          <a:p>
            <a:pPr eaLnBrk="1" hangingPunct="1"/>
            <a:r>
              <a:rPr lang="en-US" sz="4000" b="1" dirty="0" smtClean="0">
                <a:latin typeface="Albertus Extra Bold" pitchFamily="34" charset="0"/>
                <a:cs typeface="Arial" charset="0"/>
              </a:rPr>
              <a:t>India Portal</a:t>
            </a:r>
          </a:p>
        </p:txBody>
      </p:sp>
      <p:sp>
        <p:nvSpPr>
          <p:cNvPr id="9220" name="Rectangle 3"/>
          <p:cNvSpPr>
            <a:spLocks noGrp="1" noChangeArrowheads="1"/>
          </p:cNvSpPr>
          <p:nvPr>
            <p:ph type="body" idx="1"/>
          </p:nvPr>
        </p:nvSpPr>
        <p:spPr>
          <a:xfrm>
            <a:off x="457200" y="1828800"/>
            <a:ext cx="12687300" cy="6908800"/>
          </a:xfrm>
          <a:noFill/>
        </p:spPr>
        <p:txBody>
          <a:bodyPr lIns="131529" tIns="65765" rIns="131529" bIns="65765"/>
          <a:lstStyle/>
          <a:p>
            <a:pPr marL="489833" indent="-489833">
              <a:lnSpc>
                <a:spcPct val="90000"/>
              </a:lnSpc>
              <a:spcBef>
                <a:spcPct val="15000"/>
              </a:spcBef>
              <a:spcAft>
                <a:spcPct val="5000"/>
              </a:spcAft>
              <a:buClr>
                <a:schemeClr val="accent1"/>
              </a:buClr>
              <a:buSzPct val="95000"/>
              <a:buFont typeface="Wingdings" pitchFamily="2" charset="2"/>
              <a:buChar char="n"/>
            </a:pPr>
            <a:r>
              <a:rPr lang="en-US" b="1" dirty="0" smtClean="0"/>
              <a:t>A Mission Mode Project in the integrated category being implemented by NIC</a:t>
            </a:r>
          </a:p>
          <a:p>
            <a:pPr marL="489833" indent="-489833">
              <a:lnSpc>
                <a:spcPct val="90000"/>
              </a:lnSpc>
              <a:spcBef>
                <a:spcPct val="15000"/>
              </a:spcBef>
              <a:spcAft>
                <a:spcPct val="5000"/>
              </a:spcAft>
              <a:buClr>
                <a:schemeClr val="accent1"/>
              </a:buClr>
              <a:buSzPct val="95000"/>
              <a:buFont typeface="Wingdings" pitchFamily="2" charset="2"/>
              <a:buChar char="n"/>
            </a:pPr>
            <a:r>
              <a:rPr lang="en-US" b="1" dirty="0" smtClean="0"/>
              <a:t>Portal providing ‘single window access’ to information and G2C services to be delivered by state institutions &amp; organizations.</a:t>
            </a:r>
          </a:p>
          <a:p>
            <a:pPr marL="489833" indent="-489833">
              <a:lnSpc>
                <a:spcPct val="90000"/>
              </a:lnSpc>
              <a:spcBef>
                <a:spcPct val="15000"/>
              </a:spcBef>
              <a:spcAft>
                <a:spcPct val="5000"/>
              </a:spcAft>
              <a:buClr>
                <a:schemeClr val="accent1"/>
              </a:buClr>
              <a:buSzPct val="95000"/>
              <a:buFont typeface="Wingdings" pitchFamily="2" charset="2"/>
              <a:buChar char="n"/>
            </a:pPr>
            <a:r>
              <a:rPr lang="en-US" b="1" dirty="0" smtClean="0"/>
              <a:t>Portal is operational since Nov’05. </a:t>
            </a:r>
            <a:r>
              <a:rPr lang="en-US" b="1" dirty="0" smtClean="0">
                <a:hlinkClick r:id="rId3"/>
              </a:rPr>
              <a:t>http://india.gov.in/</a:t>
            </a:r>
            <a:r>
              <a:rPr lang="en-US" b="1" dirty="0" smtClean="0"/>
              <a:t>. Constantly improving and getting populated…</a:t>
            </a:r>
          </a:p>
          <a:p>
            <a:pPr marL="489833" indent="-489833">
              <a:lnSpc>
                <a:spcPct val="90000"/>
              </a:lnSpc>
              <a:spcBef>
                <a:spcPct val="15000"/>
              </a:spcBef>
              <a:spcAft>
                <a:spcPct val="5000"/>
              </a:spcAft>
              <a:buClr>
                <a:schemeClr val="accent1"/>
              </a:buClr>
              <a:buSzPct val="95000"/>
              <a:buFont typeface="Wingdings" pitchFamily="2" charset="2"/>
              <a:buChar char="n"/>
            </a:pPr>
            <a:r>
              <a:rPr lang="en-US" b="1" dirty="0" smtClean="0"/>
              <a:t>The Portal include Government corner, Citizens, Business, Oversees, Know India, Government services, Content repositories (Forms, </a:t>
            </a:r>
            <a:r>
              <a:rPr lang="en-US" b="1" dirty="0" err="1" smtClean="0"/>
              <a:t>Documents,Maps</a:t>
            </a:r>
            <a:r>
              <a:rPr lang="en-US" b="1" dirty="0" smtClean="0"/>
              <a:t>), sectors, Tenders etc</a:t>
            </a:r>
          </a:p>
          <a:p>
            <a:pPr marL="489833" indent="-489833">
              <a:lnSpc>
                <a:spcPct val="90000"/>
              </a:lnSpc>
              <a:spcBef>
                <a:spcPct val="15000"/>
              </a:spcBef>
              <a:spcAft>
                <a:spcPct val="5000"/>
              </a:spcAft>
              <a:buClr>
                <a:schemeClr val="accent1"/>
              </a:buClr>
              <a:buSzPct val="95000"/>
              <a:buFont typeface="Wingdings" pitchFamily="2" charset="2"/>
              <a:buChar char="n"/>
            </a:pPr>
            <a:r>
              <a:rPr lang="en-US" b="1" dirty="0" smtClean="0"/>
              <a:t>Content Management Strategy</a:t>
            </a:r>
          </a:p>
          <a:p>
            <a:pPr marL="1061304" lvl="1" indent="-408194">
              <a:lnSpc>
                <a:spcPct val="90000"/>
              </a:lnSpc>
              <a:spcBef>
                <a:spcPct val="15000"/>
              </a:spcBef>
              <a:spcAft>
                <a:spcPct val="5000"/>
              </a:spcAft>
              <a:buClr>
                <a:schemeClr val="accent1"/>
              </a:buClr>
              <a:buSzPct val="85000"/>
              <a:buFont typeface="Wingdings" pitchFamily="2" charset="2"/>
              <a:buChar char="¨"/>
            </a:pPr>
            <a:r>
              <a:rPr lang="en-US" b="1" dirty="0" smtClean="0">
                <a:solidFill>
                  <a:srgbClr val="CC3300"/>
                </a:solidFill>
              </a:rPr>
              <a:t>National Portal coordinators</a:t>
            </a:r>
          </a:p>
          <a:p>
            <a:pPr marL="1061304" lvl="1" indent="-408194">
              <a:lnSpc>
                <a:spcPct val="90000"/>
              </a:lnSpc>
              <a:spcBef>
                <a:spcPct val="15000"/>
              </a:spcBef>
              <a:spcAft>
                <a:spcPct val="5000"/>
              </a:spcAft>
              <a:buClr>
                <a:schemeClr val="accent1"/>
              </a:buClr>
              <a:buSzPct val="85000"/>
              <a:buFont typeface="Wingdings" pitchFamily="2" charset="2"/>
              <a:buChar char="¨"/>
            </a:pPr>
            <a:r>
              <a:rPr lang="en-US" b="1" dirty="0" smtClean="0">
                <a:solidFill>
                  <a:srgbClr val="CC3300"/>
                </a:solidFill>
              </a:rPr>
              <a:t>Content management System (portalcontent.nic.in)</a:t>
            </a:r>
          </a:p>
          <a:p>
            <a:pPr marL="1061304" lvl="1" indent="-408194">
              <a:lnSpc>
                <a:spcPct val="90000"/>
              </a:lnSpc>
              <a:spcBef>
                <a:spcPct val="15000"/>
              </a:spcBef>
              <a:spcAft>
                <a:spcPct val="5000"/>
              </a:spcAft>
              <a:buClr>
                <a:schemeClr val="accent1"/>
              </a:buClr>
              <a:buSzPct val="85000"/>
              <a:buFont typeface="Wingdings" pitchFamily="2" charset="2"/>
              <a:buChar char="¨"/>
            </a:pPr>
            <a:r>
              <a:rPr lang="en-US" b="1" dirty="0" smtClean="0">
                <a:solidFill>
                  <a:srgbClr val="CC3300"/>
                </a:solidFill>
              </a:rPr>
              <a:t>State Agencies</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Slide Number Placeholder 1"/>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DF278300-D612-48EA-9436-CA1E3902C43C}" type="slidenum">
              <a:rPr lang="en-US" smtClean="0"/>
              <a:pPr/>
              <a:t>37</a:t>
            </a:fld>
            <a:endParaRPr lang="en-US" smtClean="0"/>
          </a:p>
        </p:txBody>
      </p:sp>
      <p:pic>
        <p:nvPicPr>
          <p:cNvPr id="10243" name="Picture 2"/>
          <p:cNvPicPr>
            <a:picLocks noChangeAspect="1" noChangeArrowheads="1"/>
          </p:cNvPicPr>
          <p:nvPr/>
        </p:nvPicPr>
        <p:blipFill>
          <a:blip r:embed="rId3" cstate="print"/>
          <a:srcRect/>
          <a:stretch>
            <a:fillRect/>
          </a:stretch>
        </p:blipFill>
        <p:spPr bwMode="auto">
          <a:xfrm>
            <a:off x="-457200" y="-304800"/>
            <a:ext cx="14630400" cy="9753600"/>
          </a:xfrm>
          <a:prstGeom prst="rect">
            <a:avLst/>
          </a:prstGeom>
          <a:noFill/>
          <a:ln w="9525">
            <a:noFill/>
            <a:miter lim="800000"/>
            <a:headEnd/>
            <a:tailEnd/>
          </a:ln>
        </p:spPr>
      </p:pic>
      <p:sp>
        <p:nvSpPr>
          <p:cNvPr id="10244" name="AutoShape 3">
            <a:hlinkClick r:id="rId4" action="ppaction://hlinksldjump" highlightClick="1"/>
          </p:cNvPr>
          <p:cNvSpPr>
            <a:spLocks noChangeArrowheads="1"/>
          </p:cNvSpPr>
          <p:nvPr/>
        </p:nvSpPr>
        <p:spPr bwMode="auto">
          <a:xfrm>
            <a:off x="12687301" y="8331200"/>
            <a:ext cx="700088" cy="635000"/>
          </a:xfrm>
          <a:prstGeom prst="actionButtonBackPrevious">
            <a:avLst/>
          </a:prstGeom>
          <a:solidFill>
            <a:schemeClr val="hlink"/>
          </a:solidFill>
          <a:ln w="9525">
            <a:noFill/>
            <a:miter lim="800000"/>
            <a:headEnd/>
            <a:tailEnd/>
          </a:ln>
        </p:spPr>
        <p:txBody>
          <a:bodyPr wrap="none" lIns="130622" tIns="65311" rIns="130622" bIns="65311" anchor="ctr"/>
          <a:lstStyle/>
          <a:p>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Slide Number Placeholder 2"/>
          <p:cNvSpPr>
            <a:spLocks noGrp="1"/>
          </p:cNvSpPr>
          <p:nvPr>
            <p:ph type="sldNum" sz="quarter" idx="10"/>
          </p:nvPr>
        </p:nvSpPr>
        <p:spPr>
          <a:noFill/>
        </p:spPr>
        <p:txBody>
          <a:bodyPr/>
          <a:lstStyle/>
          <a:p>
            <a:fld id="{257649CE-065D-45A8-B9A2-9E12C8CDACAD}" type="slidenum">
              <a:rPr lang="en-US" smtClean="0"/>
              <a:pPr/>
              <a:t>38</a:t>
            </a:fld>
            <a:endParaRPr lang="en-US" smtClean="0"/>
          </a:p>
        </p:txBody>
      </p:sp>
      <p:sp>
        <p:nvSpPr>
          <p:cNvPr id="11267" name="Oval 2"/>
          <p:cNvSpPr>
            <a:spLocks noChangeArrowheads="1"/>
          </p:cNvSpPr>
          <p:nvPr/>
        </p:nvSpPr>
        <p:spPr bwMode="auto">
          <a:xfrm>
            <a:off x="4914900" y="7213600"/>
            <a:ext cx="2400300" cy="1320800"/>
          </a:xfrm>
          <a:prstGeom prst="ellipse">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2900" dirty="0">
                <a:latin typeface="Albertus Extra Bold" pitchFamily="34" charset="0"/>
              </a:rPr>
              <a:t>State</a:t>
            </a:r>
          </a:p>
          <a:p>
            <a:pPr algn="ctr"/>
            <a:r>
              <a:rPr lang="en-US" sz="2900" dirty="0">
                <a:latin typeface="Albertus Extra Bold" pitchFamily="34" charset="0"/>
              </a:rPr>
              <a:t>Portals</a:t>
            </a:r>
          </a:p>
        </p:txBody>
      </p:sp>
      <p:sp>
        <p:nvSpPr>
          <p:cNvPr id="11268" name="Oval 3"/>
          <p:cNvSpPr>
            <a:spLocks noChangeArrowheads="1"/>
          </p:cNvSpPr>
          <p:nvPr/>
        </p:nvSpPr>
        <p:spPr bwMode="auto">
          <a:xfrm>
            <a:off x="4914900" y="1727200"/>
            <a:ext cx="2286000" cy="1219200"/>
          </a:xfrm>
          <a:prstGeom prst="ellipse">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2900" b="1" dirty="0">
                <a:latin typeface="Albertus Extra Bold" pitchFamily="34" charset="0"/>
              </a:rPr>
              <a:t>GOI</a:t>
            </a:r>
          </a:p>
          <a:p>
            <a:pPr algn="ctr"/>
            <a:r>
              <a:rPr lang="en-US" sz="2900" b="1" dirty="0">
                <a:latin typeface="Albertus Extra Bold" pitchFamily="34" charset="0"/>
              </a:rPr>
              <a:t>Portals</a:t>
            </a:r>
          </a:p>
        </p:txBody>
      </p:sp>
      <p:sp>
        <p:nvSpPr>
          <p:cNvPr id="11269" name="Rectangle 4"/>
          <p:cNvSpPr>
            <a:spLocks noChangeArrowheads="1"/>
          </p:cNvSpPr>
          <p:nvPr/>
        </p:nvSpPr>
        <p:spPr bwMode="auto">
          <a:xfrm>
            <a:off x="342900" y="1930400"/>
            <a:ext cx="2628900" cy="1320800"/>
          </a:xfrm>
          <a:prstGeom prst="rect">
            <a:avLst/>
          </a:prstGeom>
          <a:gradFill rotWithShape="0">
            <a:gsLst>
              <a:gs pos="0">
                <a:srgbClr val="E3CD95"/>
              </a:gs>
              <a:gs pos="100000">
                <a:srgbClr val="FDFFB7"/>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3400" b="1" dirty="0">
                <a:latin typeface="Albertus Extra Bold" pitchFamily="34" charset="0"/>
              </a:rPr>
              <a:t>GOI</a:t>
            </a:r>
          </a:p>
          <a:p>
            <a:pPr algn="ctr"/>
            <a:r>
              <a:rPr lang="en-US" sz="3400" b="1" dirty="0">
                <a:latin typeface="Albertus Extra Bold" pitchFamily="34" charset="0"/>
              </a:rPr>
              <a:t>Agencies</a:t>
            </a:r>
          </a:p>
        </p:txBody>
      </p:sp>
      <p:sp>
        <p:nvSpPr>
          <p:cNvPr id="11270" name="Rectangle 5"/>
          <p:cNvSpPr>
            <a:spLocks noChangeArrowheads="1"/>
          </p:cNvSpPr>
          <p:nvPr/>
        </p:nvSpPr>
        <p:spPr bwMode="auto">
          <a:xfrm>
            <a:off x="342900" y="7010400"/>
            <a:ext cx="2628900" cy="1320800"/>
          </a:xfrm>
          <a:prstGeom prst="rect">
            <a:avLst/>
          </a:prstGeom>
          <a:gradFill rotWithShape="0">
            <a:gsLst>
              <a:gs pos="0">
                <a:srgbClr val="E3CD95"/>
              </a:gs>
              <a:gs pos="100000">
                <a:srgbClr val="FDFFB7"/>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3400" b="1" dirty="0">
                <a:latin typeface="Albertus Extra Bold" pitchFamily="34" charset="0"/>
              </a:rPr>
              <a:t>State</a:t>
            </a:r>
          </a:p>
          <a:p>
            <a:pPr algn="ctr"/>
            <a:r>
              <a:rPr lang="en-US" sz="3400" b="1" dirty="0">
                <a:latin typeface="Albertus Extra Bold" pitchFamily="34" charset="0"/>
              </a:rPr>
              <a:t>Agencies</a:t>
            </a:r>
          </a:p>
        </p:txBody>
      </p:sp>
      <p:sp>
        <p:nvSpPr>
          <p:cNvPr id="11271" name="Rectangle 6"/>
          <p:cNvSpPr>
            <a:spLocks noChangeArrowheads="1"/>
          </p:cNvSpPr>
          <p:nvPr/>
        </p:nvSpPr>
        <p:spPr bwMode="auto">
          <a:xfrm>
            <a:off x="342900" y="4470400"/>
            <a:ext cx="2628900" cy="1320800"/>
          </a:xfrm>
          <a:prstGeom prst="rect">
            <a:avLst/>
          </a:prstGeom>
          <a:gradFill rotWithShape="0">
            <a:gsLst>
              <a:gs pos="0">
                <a:srgbClr val="E3CD95"/>
              </a:gs>
              <a:gs pos="100000">
                <a:srgbClr val="FDFFB7"/>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3400" b="1" dirty="0">
                <a:latin typeface="Albertus Extra Bold" pitchFamily="34" charset="0"/>
              </a:rPr>
              <a:t>Service </a:t>
            </a:r>
          </a:p>
          <a:p>
            <a:pPr algn="ctr"/>
            <a:r>
              <a:rPr lang="en-US" sz="3400" b="1" dirty="0">
                <a:latin typeface="Albertus Extra Bold" pitchFamily="34" charset="0"/>
              </a:rPr>
              <a:t>Providers</a:t>
            </a:r>
          </a:p>
        </p:txBody>
      </p:sp>
      <p:sp>
        <p:nvSpPr>
          <p:cNvPr id="11272" name="AutoShape 7"/>
          <p:cNvSpPr>
            <a:spLocks noChangeArrowheads="1"/>
          </p:cNvSpPr>
          <p:nvPr/>
        </p:nvSpPr>
        <p:spPr bwMode="auto">
          <a:xfrm>
            <a:off x="1257300" y="5791200"/>
            <a:ext cx="685800" cy="1219200"/>
          </a:xfrm>
          <a:prstGeom prst="upDownArrow">
            <a:avLst>
              <a:gd name="adj1" fmla="val 50000"/>
              <a:gd name="adj2" fmla="val 40000"/>
            </a:avLst>
          </a:prstGeom>
          <a:gradFill rotWithShape="0">
            <a:gsLst>
              <a:gs pos="0">
                <a:srgbClr val="18472F"/>
              </a:gs>
              <a:gs pos="50000">
                <a:srgbClr val="339966"/>
              </a:gs>
              <a:gs pos="100000">
                <a:srgbClr val="18472F"/>
              </a:gs>
            </a:gsLst>
            <a:lin ang="5400000" scaled="1"/>
          </a:gradFill>
          <a:ln w="28575" cap="rnd">
            <a:solidFill>
              <a:schemeClr val="tx1"/>
            </a:solidFill>
            <a:prstDash val="sysDot"/>
            <a:miter lim="800000"/>
            <a:headEnd/>
            <a:tailEnd/>
          </a:ln>
        </p:spPr>
        <p:txBody>
          <a:bodyPr wrap="none" lIns="130622" tIns="65311" rIns="130622" bIns="65311" anchor="ctr"/>
          <a:lstStyle/>
          <a:p>
            <a:endParaRPr lang="en-US"/>
          </a:p>
        </p:txBody>
      </p:sp>
      <p:sp>
        <p:nvSpPr>
          <p:cNvPr id="11273" name="AutoShape 8"/>
          <p:cNvSpPr>
            <a:spLocks noChangeArrowheads="1"/>
          </p:cNvSpPr>
          <p:nvPr/>
        </p:nvSpPr>
        <p:spPr bwMode="auto">
          <a:xfrm>
            <a:off x="1257300" y="3251200"/>
            <a:ext cx="685800" cy="1219200"/>
          </a:xfrm>
          <a:prstGeom prst="upDownArrow">
            <a:avLst>
              <a:gd name="adj1" fmla="val 50000"/>
              <a:gd name="adj2" fmla="val 40000"/>
            </a:avLst>
          </a:prstGeom>
          <a:gradFill rotWithShape="0">
            <a:gsLst>
              <a:gs pos="0">
                <a:srgbClr val="18472F"/>
              </a:gs>
              <a:gs pos="50000">
                <a:srgbClr val="339966"/>
              </a:gs>
              <a:gs pos="100000">
                <a:srgbClr val="18472F"/>
              </a:gs>
            </a:gsLst>
            <a:lin ang="5400000" scaled="1"/>
          </a:gradFill>
          <a:ln w="28575" cap="rnd">
            <a:solidFill>
              <a:schemeClr val="tx1"/>
            </a:solidFill>
            <a:prstDash val="sysDot"/>
            <a:miter lim="800000"/>
            <a:headEnd/>
            <a:tailEnd/>
          </a:ln>
        </p:spPr>
        <p:txBody>
          <a:bodyPr wrap="none" lIns="130622" tIns="65311" rIns="130622" bIns="65311" anchor="ctr"/>
          <a:lstStyle/>
          <a:p>
            <a:endParaRPr lang="en-US"/>
          </a:p>
        </p:txBody>
      </p:sp>
      <p:sp>
        <p:nvSpPr>
          <p:cNvPr id="11274" name="Rectangle 9"/>
          <p:cNvSpPr>
            <a:spLocks noChangeArrowheads="1"/>
          </p:cNvSpPr>
          <p:nvPr/>
        </p:nvSpPr>
        <p:spPr bwMode="auto">
          <a:xfrm>
            <a:off x="9258300" y="3149600"/>
            <a:ext cx="2286000" cy="9144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3200" dirty="0">
                <a:latin typeface="Albertus Extra Bold" pitchFamily="34" charset="0"/>
              </a:rPr>
              <a:t>Home PCs</a:t>
            </a:r>
          </a:p>
        </p:txBody>
      </p:sp>
      <p:sp>
        <p:nvSpPr>
          <p:cNvPr id="11275" name="Rectangle 10">
            <a:hlinkClick r:id="rId3" action="ppaction://program"/>
          </p:cNvPr>
          <p:cNvSpPr>
            <a:spLocks noChangeArrowheads="1"/>
          </p:cNvSpPr>
          <p:nvPr/>
        </p:nvSpPr>
        <p:spPr bwMode="auto">
          <a:xfrm>
            <a:off x="9258300" y="4470400"/>
            <a:ext cx="2286000" cy="13208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2800" b="1" dirty="0">
                <a:latin typeface="Albertus Extra Bold" pitchFamily="34" charset="0"/>
              </a:rPr>
              <a:t>Integrated</a:t>
            </a:r>
          </a:p>
          <a:p>
            <a:pPr algn="ctr"/>
            <a:r>
              <a:rPr lang="en-US" sz="2800" b="1" dirty="0">
                <a:latin typeface="Albertus Extra Bold" pitchFamily="34" charset="0"/>
              </a:rPr>
              <a:t>Service </a:t>
            </a:r>
          </a:p>
          <a:p>
            <a:pPr algn="ctr"/>
            <a:r>
              <a:rPr lang="en-US" sz="2800" b="1" dirty="0">
                <a:latin typeface="Albertus Extra Bold" pitchFamily="34" charset="0"/>
              </a:rPr>
              <a:t>Centres</a:t>
            </a:r>
          </a:p>
        </p:txBody>
      </p:sp>
      <p:sp>
        <p:nvSpPr>
          <p:cNvPr id="11276" name="Rectangle 11"/>
          <p:cNvSpPr>
            <a:spLocks noChangeArrowheads="1"/>
          </p:cNvSpPr>
          <p:nvPr/>
        </p:nvSpPr>
        <p:spPr bwMode="auto">
          <a:xfrm>
            <a:off x="9258300" y="1930400"/>
            <a:ext cx="2286000" cy="9144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3200" dirty="0">
                <a:latin typeface="Albertus Extra Bold" pitchFamily="34" charset="0"/>
              </a:rPr>
              <a:t>Mobile</a:t>
            </a:r>
            <a:endParaRPr lang="en-US" sz="3600" dirty="0">
              <a:latin typeface="Albertus Extra Bold" pitchFamily="34" charset="0"/>
            </a:endParaRPr>
          </a:p>
        </p:txBody>
      </p:sp>
      <p:sp>
        <p:nvSpPr>
          <p:cNvPr id="11277" name="Rectangle 12"/>
          <p:cNvSpPr>
            <a:spLocks noChangeArrowheads="1"/>
          </p:cNvSpPr>
          <p:nvPr/>
        </p:nvSpPr>
        <p:spPr bwMode="auto">
          <a:xfrm>
            <a:off x="9258300" y="6096000"/>
            <a:ext cx="2286000" cy="9144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2800" b="1" dirty="0" smtClean="0">
                <a:latin typeface="Albertus Extra Bold" pitchFamily="34" charset="0"/>
              </a:rPr>
              <a:t>Internet </a:t>
            </a:r>
          </a:p>
          <a:p>
            <a:pPr algn="ctr"/>
            <a:r>
              <a:rPr lang="en-US" sz="2800" b="1" dirty="0" smtClean="0">
                <a:latin typeface="Albertus Extra Bold" pitchFamily="34" charset="0"/>
              </a:rPr>
              <a:t>Kiosks</a:t>
            </a:r>
            <a:endParaRPr lang="en-US" sz="2800" b="1" dirty="0">
              <a:latin typeface="Albertus Extra Bold" pitchFamily="34" charset="0"/>
            </a:endParaRPr>
          </a:p>
        </p:txBody>
      </p:sp>
      <p:sp>
        <p:nvSpPr>
          <p:cNvPr id="11278" name="Rectangle 13"/>
          <p:cNvSpPr>
            <a:spLocks noChangeArrowheads="1"/>
          </p:cNvSpPr>
          <p:nvPr/>
        </p:nvSpPr>
        <p:spPr bwMode="auto">
          <a:xfrm>
            <a:off x="9258300" y="7416800"/>
            <a:ext cx="2286000" cy="9144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wrap="none" lIns="130622" tIns="65311" rIns="130622" bIns="65311" anchor="ctr"/>
          <a:lstStyle/>
          <a:p>
            <a:pPr algn="ctr"/>
            <a:r>
              <a:rPr lang="en-US" sz="3200" dirty="0" smtClean="0">
                <a:latin typeface="Albertus Extra Bold" pitchFamily="34" charset="0"/>
              </a:rPr>
              <a:t>DITV</a:t>
            </a:r>
            <a:endParaRPr lang="en-US" sz="3200" dirty="0">
              <a:latin typeface="Albertus Extra Bold" pitchFamily="34" charset="0"/>
            </a:endParaRPr>
          </a:p>
        </p:txBody>
      </p:sp>
      <p:sp>
        <p:nvSpPr>
          <p:cNvPr id="11279" name="Rectangle 14"/>
          <p:cNvSpPr>
            <a:spLocks noChangeArrowheads="1"/>
          </p:cNvSpPr>
          <p:nvPr/>
        </p:nvSpPr>
        <p:spPr bwMode="auto">
          <a:xfrm>
            <a:off x="12001500" y="1930400"/>
            <a:ext cx="1143000" cy="28448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vert="eaVert" wrap="none" lIns="130622" tIns="65311" rIns="130622" bIns="65311" anchor="ctr"/>
          <a:lstStyle/>
          <a:p>
            <a:pPr algn="ctr"/>
            <a:r>
              <a:rPr lang="en-US" sz="2800" b="1" dirty="0">
                <a:latin typeface="Albertus Extra Bold" pitchFamily="34" charset="0"/>
              </a:rPr>
              <a:t>Citizens</a:t>
            </a:r>
          </a:p>
        </p:txBody>
      </p:sp>
      <p:sp>
        <p:nvSpPr>
          <p:cNvPr id="11280" name="Rectangle 15"/>
          <p:cNvSpPr>
            <a:spLocks noChangeArrowheads="1"/>
          </p:cNvSpPr>
          <p:nvPr/>
        </p:nvSpPr>
        <p:spPr bwMode="auto">
          <a:xfrm>
            <a:off x="12001500" y="5181600"/>
            <a:ext cx="1143000" cy="3149600"/>
          </a:xfrm>
          <a:prstGeom prst="rect">
            <a:avLst/>
          </a:prstGeom>
          <a:gradFill rotWithShape="0">
            <a:gsLst>
              <a:gs pos="0">
                <a:srgbClr val="FDFFB7"/>
              </a:gs>
              <a:gs pos="100000">
                <a:srgbClr val="E3CD95"/>
              </a:gs>
            </a:gsLst>
            <a:lin ang="5400000" scaled="1"/>
          </a:gradFill>
          <a:ln w="28575" cap="rnd">
            <a:solidFill>
              <a:schemeClr val="tx1"/>
            </a:solidFill>
            <a:prstDash val="sysDot"/>
            <a:miter lim="800000"/>
            <a:headEnd/>
            <a:tailEnd/>
          </a:ln>
        </p:spPr>
        <p:txBody>
          <a:bodyPr vert="eaVert" wrap="none" lIns="130622" tIns="65311" rIns="130622" bIns="65311" anchor="ctr"/>
          <a:lstStyle/>
          <a:p>
            <a:pPr algn="ctr"/>
            <a:r>
              <a:rPr lang="en-US" sz="2800" b="1" dirty="0">
                <a:latin typeface="Albertus Extra Bold" pitchFamily="34" charset="0"/>
              </a:rPr>
              <a:t>Businesses</a:t>
            </a:r>
          </a:p>
        </p:txBody>
      </p:sp>
      <p:sp>
        <p:nvSpPr>
          <p:cNvPr id="11281" name="AutoShape 16">
            <a:hlinkClick r:id="rId4" action="ppaction://hlinksldjump"/>
          </p:cNvPr>
          <p:cNvSpPr>
            <a:spLocks noChangeArrowheads="1"/>
          </p:cNvSpPr>
          <p:nvPr/>
        </p:nvSpPr>
        <p:spPr bwMode="auto">
          <a:xfrm>
            <a:off x="3086100" y="3048000"/>
            <a:ext cx="5943600" cy="406400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gradFill rotWithShape="0">
            <a:gsLst>
              <a:gs pos="0">
                <a:schemeClr val="tx1"/>
              </a:gs>
              <a:gs pos="100000">
                <a:srgbClr val="3C7E4C"/>
              </a:gs>
            </a:gsLst>
            <a:path path="rect">
              <a:fillToRect l="50000" t="50000" r="50000" b="50000"/>
            </a:path>
          </a:gradFill>
          <a:ln w="28575" cap="rnd">
            <a:solidFill>
              <a:schemeClr val="tx1"/>
            </a:solidFill>
            <a:prstDash val="sysDot"/>
            <a:miter lim="800000"/>
            <a:headEnd/>
            <a:tailEnd/>
          </a:ln>
        </p:spPr>
        <p:txBody>
          <a:bodyPr wrap="none" lIns="130622" tIns="65311" rIns="130622" bIns="65311" anchor="ctr"/>
          <a:lstStyle/>
          <a:p>
            <a:pPr algn="ctr"/>
            <a:r>
              <a:rPr lang="en-US" sz="5700" dirty="0" err="1">
                <a:solidFill>
                  <a:schemeClr val="bg1"/>
                </a:solidFill>
                <a:latin typeface="Arial" charset="0"/>
              </a:rPr>
              <a:t>eIndia</a:t>
            </a:r>
            <a:endParaRPr lang="en-US" sz="5700" dirty="0">
              <a:solidFill>
                <a:schemeClr val="bg1"/>
              </a:solidFill>
              <a:latin typeface="Arial" charset="0"/>
            </a:endParaRPr>
          </a:p>
          <a:p>
            <a:pPr algn="ctr"/>
            <a:r>
              <a:rPr lang="en-US" sz="5700" dirty="0">
                <a:solidFill>
                  <a:schemeClr val="bg1"/>
                </a:solidFill>
                <a:latin typeface="Arial" charset="0"/>
              </a:rPr>
              <a:t>Portal</a:t>
            </a:r>
          </a:p>
        </p:txBody>
      </p:sp>
      <p:sp>
        <p:nvSpPr>
          <p:cNvPr id="11282" name="Rectangle 17"/>
          <p:cNvSpPr>
            <a:spLocks noGrp="1" noChangeArrowheads="1"/>
          </p:cNvSpPr>
          <p:nvPr>
            <p:ph type="title"/>
          </p:nvPr>
        </p:nvSpPr>
        <p:spPr>
          <a:xfrm>
            <a:off x="342900" y="317501"/>
            <a:ext cx="12915900" cy="901700"/>
          </a:xfrm>
          <a:noFill/>
        </p:spPr>
        <p:txBody>
          <a:bodyPr/>
          <a:lstStyle/>
          <a:p>
            <a:pPr eaLnBrk="1" hangingPunct="1"/>
            <a:r>
              <a:rPr lang="en-US" b="1" dirty="0" smtClean="0">
                <a:latin typeface="Albertus Extra Bold" pitchFamily="34" charset="0"/>
                <a:cs typeface="Arial" charset="0"/>
              </a:rPr>
              <a:t>The Overall Service Delivery Framework for the Future India</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0" name="Slide Number Placeholder 3"/>
          <p:cNvSpPr>
            <a:spLocks noGrp="1"/>
          </p:cNvSpPr>
          <p:nvPr>
            <p:ph type="sldNum" sz="quarter" idx="4294967295"/>
          </p:nvPr>
        </p:nvSpPr>
        <p:spPr>
          <a:xfrm>
            <a:off x="10858500" y="8839200"/>
            <a:ext cx="2857500" cy="609600"/>
          </a:xfrm>
          <a:prstGeom prst="rect">
            <a:avLst/>
          </a:prstGeom>
          <a:noFill/>
        </p:spPr>
        <p:txBody>
          <a:bodyPr lIns="130622" tIns="65311" rIns="130622" bIns="65311"/>
          <a:lstStyle/>
          <a:p>
            <a:fld id="{4182B2E2-3056-4D24-93E0-6D9BBBD8EFC6}" type="slidenum">
              <a:rPr lang="en-US" smtClean="0"/>
              <a:pPr/>
              <a:t>39</a:t>
            </a:fld>
            <a:endParaRPr lang="en-US" smtClean="0"/>
          </a:p>
        </p:txBody>
      </p:sp>
      <p:sp>
        <p:nvSpPr>
          <p:cNvPr id="12291" name="Rectangle 2"/>
          <p:cNvSpPr>
            <a:spLocks noGrp="1" noChangeArrowheads="1"/>
          </p:cNvSpPr>
          <p:nvPr>
            <p:ph type="title"/>
          </p:nvPr>
        </p:nvSpPr>
        <p:spPr>
          <a:xfrm>
            <a:off x="457200" y="387351"/>
            <a:ext cx="11658600" cy="1117600"/>
          </a:xfrm>
          <a:noFill/>
        </p:spPr>
        <p:txBody>
          <a:bodyPr/>
          <a:lstStyle/>
          <a:p>
            <a:pPr eaLnBrk="1" hangingPunct="1"/>
            <a:r>
              <a:rPr lang="en-US" b="1" dirty="0" smtClean="0">
                <a:latin typeface="Albertus Extra Bold" pitchFamily="34" charset="0"/>
                <a:cs typeface="Arial" charset="0"/>
              </a:rPr>
              <a:t>The Next Wave </a:t>
            </a:r>
            <a:br>
              <a:rPr lang="en-US" b="1" dirty="0" smtClean="0">
                <a:latin typeface="Albertus Extra Bold" pitchFamily="34" charset="0"/>
                <a:cs typeface="Arial" charset="0"/>
              </a:rPr>
            </a:br>
            <a:r>
              <a:rPr lang="en-US" sz="4000" b="1" dirty="0" smtClean="0">
                <a:solidFill>
                  <a:srgbClr val="CC0000"/>
                </a:solidFill>
                <a:latin typeface="Albertus Extra Bold" pitchFamily="34" charset="0"/>
                <a:cs typeface="Arial" charset="0"/>
              </a:rPr>
              <a:t>What we have to do now  to facilitate it ?</a:t>
            </a:r>
          </a:p>
        </p:txBody>
      </p:sp>
      <p:sp>
        <p:nvSpPr>
          <p:cNvPr id="12292" name="Rectangle 3"/>
          <p:cNvSpPr>
            <a:spLocks noGrp="1" noChangeArrowheads="1"/>
          </p:cNvSpPr>
          <p:nvPr>
            <p:ph type="body" idx="1"/>
          </p:nvPr>
        </p:nvSpPr>
        <p:spPr>
          <a:xfrm>
            <a:off x="571500" y="1828800"/>
            <a:ext cx="12344400" cy="6502400"/>
          </a:xfrm>
          <a:noFill/>
        </p:spPr>
        <p:txBody>
          <a:bodyPr lIns="131529" tIns="65765" rIns="131529" bIns="65765"/>
          <a:lstStyle/>
          <a:p>
            <a:pPr marL="489833" indent="-489833">
              <a:lnSpc>
                <a:spcPct val="95000"/>
              </a:lnSpc>
              <a:spcBef>
                <a:spcPct val="35000"/>
              </a:spcBef>
              <a:spcAft>
                <a:spcPct val="15000"/>
              </a:spcAft>
              <a:buClr>
                <a:schemeClr val="accent1"/>
              </a:buClr>
              <a:buSzPct val="95000"/>
              <a:buFont typeface="Wingdings" pitchFamily="2" charset="2"/>
              <a:buChar char="n"/>
            </a:pPr>
            <a:r>
              <a:rPr lang="en-US" b="1" dirty="0" smtClean="0">
                <a:latin typeface="Albertus Extra Bold" pitchFamily="34" charset="0"/>
              </a:rPr>
              <a:t>Conducive Political &amp; Legal Environment</a:t>
            </a:r>
          </a:p>
          <a:p>
            <a:pPr marL="489833" indent="-489833">
              <a:lnSpc>
                <a:spcPct val="95000"/>
              </a:lnSpc>
              <a:spcBef>
                <a:spcPct val="35000"/>
              </a:spcBef>
              <a:spcAft>
                <a:spcPct val="15000"/>
              </a:spcAft>
              <a:buClr>
                <a:schemeClr val="accent1"/>
              </a:buClr>
              <a:buSzPct val="95000"/>
              <a:buFont typeface="Wingdings" pitchFamily="2" charset="2"/>
              <a:buChar char="n"/>
            </a:pPr>
            <a:endParaRPr lang="en-US" b="1" dirty="0" smtClean="0">
              <a:latin typeface="Albertus Extra Bold" pitchFamily="34" charset="0"/>
            </a:endParaRPr>
          </a:p>
          <a:p>
            <a:pPr marL="489833" indent="-489833">
              <a:lnSpc>
                <a:spcPct val="95000"/>
              </a:lnSpc>
              <a:spcBef>
                <a:spcPct val="35000"/>
              </a:spcBef>
              <a:spcAft>
                <a:spcPct val="15000"/>
              </a:spcAft>
              <a:buClr>
                <a:schemeClr val="accent1"/>
              </a:buClr>
              <a:buSzPct val="95000"/>
              <a:buFont typeface="Wingdings" pitchFamily="2" charset="2"/>
              <a:buChar char="n"/>
            </a:pPr>
            <a:r>
              <a:rPr lang="en-US" b="1" dirty="0" smtClean="0">
                <a:latin typeface="Albertus Extra Bold" pitchFamily="34" charset="0"/>
              </a:rPr>
              <a:t>Project Champions &amp; Capacity</a:t>
            </a:r>
          </a:p>
          <a:p>
            <a:pPr marL="489833" indent="-489833">
              <a:lnSpc>
                <a:spcPct val="95000"/>
              </a:lnSpc>
              <a:spcBef>
                <a:spcPct val="35000"/>
              </a:spcBef>
              <a:spcAft>
                <a:spcPct val="15000"/>
              </a:spcAft>
              <a:buClr>
                <a:schemeClr val="accent1"/>
              </a:buClr>
              <a:buSzPct val="95000"/>
              <a:buFont typeface="Wingdings" pitchFamily="2" charset="2"/>
              <a:buChar char="n"/>
            </a:pPr>
            <a:endParaRPr lang="en-US" b="1" dirty="0" smtClean="0">
              <a:latin typeface="Albertus Extra Bold" pitchFamily="34" charset="0"/>
            </a:endParaRPr>
          </a:p>
          <a:p>
            <a:pPr marL="489833" indent="-489833">
              <a:lnSpc>
                <a:spcPct val="95000"/>
              </a:lnSpc>
              <a:spcBef>
                <a:spcPct val="35000"/>
              </a:spcBef>
              <a:spcAft>
                <a:spcPct val="15000"/>
              </a:spcAft>
              <a:buClr>
                <a:schemeClr val="accent1"/>
              </a:buClr>
              <a:buSzPct val="95000"/>
              <a:buFont typeface="Wingdings" pitchFamily="2" charset="2"/>
              <a:buChar char="n"/>
            </a:pPr>
            <a:r>
              <a:rPr lang="en-US" b="1" dirty="0" smtClean="0">
                <a:latin typeface="Albertus Extra Bold" pitchFamily="34" charset="0"/>
              </a:rPr>
              <a:t>Organizational / Institutional Structures </a:t>
            </a:r>
          </a:p>
          <a:p>
            <a:pPr marL="489833" indent="-489833">
              <a:lnSpc>
                <a:spcPct val="95000"/>
              </a:lnSpc>
              <a:spcBef>
                <a:spcPct val="35000"/>
              </a:spcBef>
              <a:spcAft>
                <a:spcPct val="15000"/>
              </a:spcAft>
              <a:buClr>
                <a:schemeClr val="accent1"/>
              </a:buClr>
              <a:buSzPct val="95000"/>
              <a:buFont typeface="Wingdings" pitchFamily="2" charset="2"/>
              <a:buChar char="n"/>
            </a:pPr>
            <a:endParaRPr lang="en-US" b="1" dirty="0" smtClean="0">
              <a:latin typeface="Albertus Extra Bold" pitchFamily="34" charset="0"/>
            </a:endParaRPr>
          </a:p>
          <a:p>
            <a:pPr marL="489833" indent="-489833">
              <a:lnSpc>
                <a:spcPct val="95000"/>
              </a:lnSpc>
              <a:spcBef>
                <a:spcPct val="35000"/>
              </a:spcBef>
              <a:spcAft>
                <a:spcPct val="15000"/>
              </a:spcAft>
              <a:buClr>
                <a:schemeClr val="accent1"/>
              </a:buClr>
              <a:buSzPct val="95000"/>
              <a:buFont typeface="Wingdings" pitchFamily="2" charset="2"/>
              <a:buChar char="n"/>
            </a:pPr>
            <a:r>
              <a:rPr lang="en-US" b="1" dirty="0" smtClean="0">
                <a:latin typeface="Albertus Extra Bold" pitchFamily="34" charset="0"/>
              </a:rPr>
              <a:t>Infrastructure (Basic / Connectivity)</a:t>
            </a:r>
          </a:p>
          <a:p>
            <a:pPr marL="489833" indent="-489833">
              <a:lnSpc>
                <a:spcPct val="95000"/>
              </a:lnSpc>
              <a:spcBef>
                <a:spcPct val="35000"/>
              </a:spcBef>
              <a:spcAft>
                <a:spcPct val="15000"/>
              </a:spcAft>
              <a:buClr>
                <a:schemeClr val="accent1"/>
              </a:buClr>
              <a:buSzPct val="95000"/>
              <a:buFont typeface="Wingdings" pitchFamily="2" charset="2"/>
              <a:buChar char="n"/>
            </a:pPr>
            <a:endParaRPr lang="en-US" b="1" dirty="0" smtClean="0">
              <a:latin typeface="Albertus Extra Bold" pitchFamily="34" charset="0"/>
            </a:endParaRPr>
          </a:p>
          <a:p>
            <a:pPr marL="489833" indent="-489833">
              <a:lnSpc>
                <a:spcPct val="95000"/>
              </a:lnSpc>
              <a:spcBef>
                <a:spcPct val="35000"/>
              </a:spcBef>
              <a:spcAft>
                <a:spcPct val="15000"/>
              </a:spcAft>
              <a:buClr>
                <a:schemeClr val="accent1"/>
              </a:buClr>
              <a:buSzPct val="95000"/>
              <a:buFont typeface="Wingdings" pitchFamily="2" charset="2"/>
              <a:buChar char="n"/>
            </a:pPr>
            <a:r>
              <a:rPr lang="en-US" b="1" dirty="0" smtClean="0">
                <a:latin typeface="Albertus Extra Bold" pitchFamily="34" charset="0"/>
              </a:rPr>
              <a:t>Sustainable Financial Models</a:t>
            </a:r>
            <a:endParaRPr lang="en-US" sz="3600" b="1" dirty="0" smtClean="0">
              <a:latin typeface="Albertus Extra Bold"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211200"/>
            <a:ext cx="13208400" cy="1008000"/>
          </a:xfrm>
        </p:spPr>
        <p:txBody>
          <a:bodyPr/>
          <a:lstStyle/>
          <a:p>
            <a:r>
              <a:rPr lang="en-US" sz="3600" b="1" dirty="0" smtClean="0">
                <a:solidFill>
                  <a:schemeClr val="tx1"/>
                </a:solidFill>
              </a:rPr>
              <a:t>Need for Transformation in Government.. (2/2)</a:t>
            </a:r>
          </a:p>
        </p:txBody>
      </p:sp>
      <p:grpSp>
        <p:nvGrpSpPr>
          <p:cNvPr id="24" name="Group 31"/>
          <p:cNvGrpSpPr>
            <a:grpSpLocks/>
          </p:cNvGrpSpPr>
          <p:nvPr/>
        </p:nvGrpSpPr>
        <p:grpSpPr bwMode="auto">
          <a:xfrm>
            <a:off x="1676400" y="1621368"/>
            <a:ext cx="9555957" cy="6715700"/>
            <a:chOff x="459" y="930"/>
            <a:chExt cx="4488" cy="2935"/>
          </a:xfrm>
        </p:grpSpPr>
        <p:sp>
          <p:nvSpPr>
            <p:cNvPr id="25" name="Text Box 3"/>
            <p:cNvSpPr txBox="1">
              <a:spLocks noChangeArrowheads="1"/>
            </p:cNvSpPr>
            <p:nvPr/>
          </p:nvSpPr>
          <p:spPr bwMode="auto">
            <a:xfrm>
              <a:off x="3736" y="1496"/>
              <a:ext cx="1211" cy="660"/>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New channels to access information and advice</a:t>
              </a:r>
            </a:p>
          </p:txBody>
        </p:sp>
        <p:sp>
          <p:nvSpPr>
            <p:cNvPr id="26" name="Text Box 4"/>
            <p:cNvSpPr txBox="1">
              <a:spLocks noChangeArrowheads="1"/>
            </p:cNvSpPr>
            <p:nvPr/>
          </p:nvSpPr>
          <p:spPr bwMode="auto">
            <a:xfrm>
              <a:off x="3963" y="2200"/>
              <a:ext cx="930" cy="351"/>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New delivery partners</a:t>
              </a:r>
            </a:p>
          </p:txBody>
        </p:sp>
        <p:sp>
          <p:nvSpPr>
            <p:cNvPr id="27" name="Text Box 5"/>
            <p:cNvSpPr txBox="1">
              <a:spLocks noChangeArrowheads="1"/>
            </p:cNvSpPr>
            <p:nvPr/>
          </p:nvSpPr>
          <p:spPr bwMode="auto">
            <a:xfrm>
              <a:off x="3713" y="2837"/>
              <a:ext cx="929"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Rationalise back-office functions</a:t>
              </a:r>
            </a:p>
          </p:txBody>
        </p:sp>
        <p:sp>
          <p:nvSpPr>
            <p:cNvPr id="28" name="Text Box 6"/>
            <p:cNvSpPr txBox="1">
              <a:spLocks noChangeArrowheads="1"/>
            </p:cNvSpPr>
            <p:nvPr/>
          </p:nvSpPr>
          <p:spPr bwMode="auto">
            <a:xfrm>
              <a:off x="2872" y="983"/>
              <a:ext cx="1124"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Demonstrate higher quality front-line service</a:t>
              </a:r>
            </a:p>
          </p:txBody>
        </p:sp>
        <p:sp>
          <p:nvSpPr>
            <p:cNvPr id="29" name="Text Box 7"/>
            <p:cNvSpPr txBox="1">
              <a:spLocks noChangeArrowheads="1"/>
            </p:cNvSpPr>
            <p:nvPr/>
          </p:nvSpPr>
          <p:spPr bwMode="auto">
            <a:xfrm>
              <a:off x="1597" y="930"/>
              <a:ext cx="1174"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The need to become more citizen-focused</a:t>
              </a:r>
            </a:p>
          </p:txBody>
        </p:sp>
        <p:sp>
          <p:nvSpPr>
            <p:cNvPr id="30" name="Text Box 8"/>
            <p:cNvSpPr txBox="1">
              <a:spLocks noChangeArrowheads="1"/>
            </p:cNvSpPr>
            <p:nvPr/>
          </p:nvSpPr>
          <p:spPr bwMode="auto">
            <a:xfrm>
              <a:off x="731" y="1423"/>
              <a:ext cx="1138"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Lower cost and much greater efficiency</a:t>
              </a:r>
            </a:p>
          </p:txBody>
        </p:sp>
        <p:sp>
          <p:nvSpPr>
            <p:cNvPr id="31" name="Text Box 9"/>
            <p:cNvSpPr txBox="1">
              <a:spLocks noChangeArrowheads="1"/>
            </p:cNvSpPr>
            <p:nvPr/>
          </p:nvSpPr>
          <p:spPr bwMode="auto">
            <a:xfrm>
              <a:off x="459" y="2032"/>
              <a:ext cx="1238"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Services targeted at particular citizen segments</a:t>
              </a:r>
            </a:p>
          </p:txBody>
        </p:sp>
        <p:sp>
          <p:nvSpPr>
            <p:cNvPr id="32" name="Text Box 10"/>
            <p:cNvSpPr txBox="1">
              <a:spLocks noChangeArrowheads="1"/>
            </p:cNvSpPr>
            <p:nvPr/>
          </p:nvSpPr>
          <p:spPr bwMode="auto">
            <a:xfrm>
              <a:off x="880" y="2871"/>
              <a:ext cx="934" cy="351"/>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Improved citizen choice</a:t>
              </a:r>
            </a:p>
          </p:txBody>
        </p:sp>
        <p:sp>
          <p:nvSpPr>
            <p:cNvPr id="33" name="Text Box 11"/>
            <p:cNvSpPr txBox="1">
              <a:spLocks noChangeArrowheads="1"/>
            </p:cNvSpPr>
            <p:nvPr/>
          </p:nvSpPr>
          <p:spPr bwMode="auto">
            <a:xfrm>
              <a:off x="1548" y="3360"/>
              <a:ext cx="1090" cy="505"/>
            </a:xfrm>
            <a:prstGeom prst="rect">
              <a:avLst/>
            </a:prstGeom>
            <a:noFill/>
            <a:ln w="9525">
              <a:noFill/>
              <a:miter lim="800000"/>
              <a:headEnd/>
              <a:tailEnd/>
            </a:ln>
          </p:spPr>
          <p:txBody>
            <a:bodyPr lIns="90000" tIns="46800" rIns="90000" bIns="46800">
              <a:spAutoFit/>
            </a:bodyPr>
            <a:lstStyle/>
            <a:p>
              <a:pPr algn="ctr">
                <a:spcBef>
                  <a:spcPct val="50000"/>
                </a:spcBef>
              </a:pPr>
              <a:r>
                <a:rPr lang="en-GB" sz="2300" dirty="0">
                  <a:latin typeface="Arial" pitchFamily="34" charset="0"/>
                  <a:cs typeface="Arial" pitchFamily="34" charset="0"/>
                </a:rPr>
                <a:t>Demonstrate better value for money</a:t>
              </a:r>
            </a:p>
          </p:txBody>
        </p:sp>
        <p:sp>
          <p:nvSpPr>
            <p:cNvPr id="34" name="Text Box 12"/>
            <p:cNvSpPr txBox="1">
              <a:spLocks noChangeArrowheads="1"/>
            </p:cNvSpPr>
            <p:nvPr/>
          </p:nvSpPr>
          <p:spPr bwMode="auto">
            <a:xfrm>
              <a:off x="2893" y="3324"/>
              <a:ext cx="1310" cy="351"/>
            </a:xfrm>
            <a:prstGeom prst="rect">
              <a:avLst/>
            </a:prstGeom>
            <a:noFill/>
            <a:ln w="9525">
              <a:noFill/>
              <a:miter lim="800000"/>
              <a:headEnd/>
              <a:tailEnd/>
            </a:ln>
          </p:spPr>
          <p:txBody>
            <a:bodyPr wrap="square" lIns="90000" tIns="46800" rIns="90000" bIns="46800">
              <a:spAutoFit/>
            </a:bodyPr>
            <a:lstStyle/>
            <a:p>
              <a:r>
                <a:rPr lang="en-GB" sz="2300" dirty="0" smtClean="0">
                  <a:latin typeface="Arial" pitchFamily="34" charset="0"/>
                  <a:cs typeface="Arial" pitchFamily="34" charset="0"/>
                </a:rPr>
                <a:t>Public Private Partnerships</a:t>
              </a:r>
              <a:endParaRPr lang="en-GB" sz="2300" dirty="0">
                <a:latin typeface="Arial" pitchFamily="34" charset="0"/>
                <a:cs typeface="Arial" pitchFamily="34" charset="0"/>
              </a:endParaRPr>
            </a:p>
          </p:txBody>
        </p:sp>
        <p:grpSp>
          <p:nvGrpSpPr>
            <p:cNvPr id="35" name="Group 13"/>
            <p:cNvGrpSpPr>
              <a:grpSpLocks/>
            </p:cNvGrpSpPr>
            <p:nvPr/>
          </p:nvGrpSpPr>
          <p:grpSpPr bwMode="auto">
            <a:xfrm>
              <a:off x="1654" y="1473"/>
              <a:ext cx="2144" cy="1759"/>
              <a:chOff x="735" y="1721"/>
              <a:chExt cx="1269" cy="1206"/>
            </a:xfrm>
          </p:grpSpPr>
          <p:sp>
            <p:nvSpPr>
              <p:cNvPr id="38" name="AutoShape 14"/>
              <p:cNvSpPr>
                <a:spLocks noChangeArrowheads="1"/>
              </p:cNvSpPr>
              <p:nvPr/>
            </p:nvSpPr>
            <p:spPr bwMode="auto">
              <a:xfrm rot="8130153">
                <a:off x="823" y="1915"/>
                <a:ext cx="174"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39" name="AutoShape 15"/>
              <p:cNvSpPr>
                <a:spLocks noChangeArrowheads="1"/>
              </p:cNvSpPr>
              <p:nvPr/>
            </p:nvSpPr>
            <p:spPr bwMode="auto">
              <a:xfrm rot="9620058">
                <a:off x="1105" y="1721"/>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0" name="AutoShape 16"/>
              <p:cNvSpPr>
                <a:spLocks noChangeArrowheads="1"/>
              </p:cNvSpPr>
              <p:nvPr/>
            </p:nvSpPr>
            <p:spPr bwMode="auto">
              <a:xfrm rot="5400000">
                <a:off x="693" y="2251"/>
                <a:ext cx="192" cy="107"/>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1" name="AutoShape 17"/>
              <p:cNvSpPr>
                <a:spLocks noChangeArrowheads="1"/>
              </p:cNvSpPr>
              <p:nvPr/>
            </p:nvSpPr>
            <p:spPr bwMode="auto">
              <a:xfrm rot="2957617">
                <a:off x="789" y="2601"/>
                <a:ext cx="193" cy="106"/>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2" name="AutoShape 18"/>
              <p:cNvSpPr>
                <a:spLocks noChangeArrowheads="1"/>
              </p:cNvSpPr>
              <p:nvPr/>
            </p:nvSpPr>
            <p:spPr bwMode="auto">
              <a:xfrm rot="1250868">
                <a:off x="1070" y="2809"/>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3" name="AutoShape 19"/>
              <p:cNvSpPr>
                <a:spLocks noChangeArrowheads="1"/>
              </p:cNvSpPr>
              <p:nvPr/>
            </p:nvSpPr>
            <p:spPr bwMode="auto">
              <a:xfrm rot="13469847" flipH="1">
                <a:off x="1760" y="1928"/>
                <a:ext cx="174"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4" name="AutoShape 20"/>
              <p:cNvSpPr>
                <a:spLocks noChangeArrowheads="1"/>
              </p:cNvSpPr>
              <p:nvPr/>
            </p:nvSpPr>
            <p:spPr bwMode="auto">
              <a:xfrm rot="11979942" flipH="1">
                <a:off x="1499" y="1724"/>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5" name="AutoShape 21"/>
              <p:cNvSpPr>
                <a:spLocks noChangeArrowheads="1"/>
              </p:cNvSpPr>
              <p:nvPr/>
            </p:nvSpPr>
            <p:spPr bwMode="auto">
              <a:xfrm rot="16200000" flipH="1">
                <a:off x="1854" y="2273"/>
                <a:ext cx="193" cy="107"/>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6" name="AutoShape 22"/>
              <p:cNvSpPr>
                <a:spLocks noChangeArrowheads="1"/>
              </p:cNvSpPr>
              <p:nvPr/>
            </p:nvSpPr>
            <p:spPr bwMode="auto">
              <a:xfrm rot="18642383" flipH="1">
                <a:off x="1745" y="2595"/>
                <a:ext cx="192" cy="106"/>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sp>
            <p:nvSpPr>
              <p:cNvPr id="47" name="AutoShape 23"/>
              <p:cNvSpPr>
                <a:spLocks noChangeArrowheads="1"/>
              </p:cNvSpPr>
              <p:nvPr/>
            </p:nvSpPr>
            <p:spPr bwMode="auto">
              <a:xfrm rot="20349132" flipH="1">
                <a:off x="1477" y="2809"/>
                <a:ext cx="175" cy="118"/>
              </a:xfrm>
              <a:prstGeom prst="upArrow">
                <a:avLst>
                  <a:gd name="adj1" fmla="val 50000"/>
                  <a:gd name="adj2" fmla="val 25000"/>
                </a:avLst>
              </a:prstGeom>
              <a:solidFill>
                <a:schemeClr val="accent1"/>
              </a:solidFill>
              <a:ln w="9525">
                <a:solidFill>
                  <a:srgbClr val="D1DCE9"/>
                </a:solidFill>
                <a:miter lim="800000"/>
                <a:headEnd/>
                <a:tailEnd/>
              </a:ln>
            </p:spPr>
            <p:txBody>
              <a:bodyPr wrap="none" lIns="90000" tIns="46800" rIns="90000" bIns="46800" anchor="ctr"/>
              <a:lstStyle/>
              <a:p>
                <a:endParaRPr lang="en-US"/>
              </a:p>
            </p:txBody>
          </p:sp>
        </p:grpSp>
        <p:sp>
          <p:nvSpPr>
            <p:cNvPr id="36" name="Text Box 24"/>
            <p:cNvSpPr txBox="1">
              <a:spLocks noChangeArrowheads="1"/>
            </p:cNvSpPr>
            <p:nvPr/>
          </p:nvSpPr>
          <p:spPr bwMode="auto">
            <a:xfrm>
              <a:off x="1920" y="2251"/>
              <a:ext cx="1533" cy="351"/>
            </a:xfrm>
            <a:prstGeom prst="rect">
              <a:avLst/>
            </a:prstGeom>
            <a:noFill/>
            <a:ln w="9525">
              <a:noFill/>
              <a:miter lim="800000"/>
              <a:headEnd/>
              <a:tailEnd/>
            </a:ln>
          </p:spPr>
          <p:txBody>
            <a:bodyPr lIns="90000" tIns="46800" rIns="90000" bIns="46800">
              <a:spAutoFit/>
            </a:bodyPr>
            <a:lstStyle/>
            <a:p>
              <a:pPr algn="ctr">
                <a:spcBef>
                  <a:spcPct val="50000"/>
                </a:spcBef>
              </a:pPr>
              <a:r>
                <a:rPr lang="en-GB" sz="2300" b="1" dirty="0">
                  <a:latin typeface="Arial" pitchFamily="34" charset="0"/>
                  <a:cs typeface="Arial" pitchFamily="34" charset="0"/>
                </a:rPr>
                <a:t>citizen and market expectations</a:t>
              </a:r>
            </a:p>
          </p:txBody>
        </p:sp>
        <p:sp>
          <p:nvSpPr>
            <p:cNvPr id="37" name="Oval 25"/>
            <p:cNvSpPr>
              <a:spLocks noChangeArrowheads="1"/>
            </p:cNvSpPr>
            <p:nvPr/>
          </p:nvSpPr>
          <p:spPr bwMode="gray">
            <a:xfrm>
              <a:off x="1862" y="1707"/>
              <a:ext cx="122" cy="303"/>
            </a:xfrm>
            <a:prstGeom prst="ellipse">
              <a:avLst/>
            </a:prstGeom>
            <a:noFill/>
            <a:ln w="9525" algn="ctr">
              <a:solidFill>
                <a:srgbClr val="D1DCE9"/>
              </a:solidFill>
              <a:round/>
              <a:headEnd/>
              <a:tailEnd/>
            </a:ln>
          </p:spPr>
          <p:txBody>
            <a:bodyPr wrap="none" anchor="ctr">
              <a:spAutoFit/>
            </a:bodyPr>
            <a:lstStyle/>
            <a:p>
              <a:endParaRPr lang="en-US"/>
            </a:p>
          </p:txBody>
        </p:sp>
      </p:grpSp>
      <p:sp>
        <p:nvSpPr>
          <p:cNvPr id="48" name="Text Box 26"/>
          <p:cNvSpPr txBox="1">
            <a:spLocks noChangeArrowheads="1"/>
          </p:cNvSpPr>
          <p:nvPr/>
        </p:nvSpPr>
        <p:spPr bwMode="gray">
          <a:xfrm>
            <a:off x="94679" y="1016000"/>
            <a:ext cx="7862029" cy="578174"/>
          </a:xfrm>
          <a:prstGeom prst="rect">
            <a:avLst/>
          </a:prstGeom>
          <a:noFill/>
          <a:ln w="18796" algn="ctr">
            <a:noFill/>
            <a:miter lim="800000"/>
            <a:headEnd/>
            <a:tailEnd/>
          </a:ln>
        </p:spPr>
        <p:txBody>
          <a:bodyPr wrap="none" lIns="130622" tIns="65311" rIns="130622" bIns="65311">
            <a:spAutoFit/>
          </a:bodyPr>
          <a:lstStyle/>
          <a:p>
            <a:pPr algn="ctr" eaLnBrk="0" hangingPunct="0">
              <a:buSzPct val="90000"/>
              <a:buFont typeface="Monotype Sorts" pitchFamily="2" charset="2"/>
              <a:buNone/>
            </a:pPr>
            <a:r>
              <a:rPr lang="en-GB" sz="2900" b="1" dirty="0">
                <a:latin typeface="Arial" pitchFamily="34" charset="0"/>
                <a:cs typeface="Arial" pitchFamily="34" charset="0"/>
              </a:rPr>
              <a:t>Growing citizen and market expectations…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268638" y="211200"/>
            <a:ext cx="13208400" cy="1008000"/>
          </a:xfrm>
        </p:spPr>
        <p:txBody>
          <a:bodyPr/>
          <a:lstStyle/>
          <a:p>
            <a:r>
              <a:rPr lang="en-US" sz="3600" b="1" dirty="0" smtClean="0">
                <a:solidFill>
                  <a:schemeClr val="tx1"/>
                </a:solidFill>
              </a:rPr>
              <a:t>Shift from the vicious cycle to the virtuous cycle..</a:t>
            </a:r>
          </a:p>
        </p:txBody>
      </p:sp>
      <p:sp>
        <p:nvSpPr>
          <p:cNvPr id="35" name="Text Box 3"/>
          <p:cNvSpPr txBox="1">
            <a:spLocks noChangeArrowheads="1"/>
          </p:cNvSpPr>
          <p:nvPr/>
        </p:nvSpPr>
        <p:spPr bwMode="auto">
          <a:xfrm>
            <a:off x="1257300" y="1320800"/>
            <a:ext cx="4667250" cy="1061829"/>
          </a:xfrm>
          <a:prstGeom prst="rect">
            <a:avLst/>
          </a:prstGeom>
          <a:noFill/>
          <a:ln w="9525" algn="ctr">
            <a:noFill/>
            <a:miter lim="800000"/>
            <a:headEnd/>
            <a:tailEnd/>
          </a:ln>
        </p:spPr>
        <p:txBody>
          <a:bodyPr wrap="square" lIns="90710" tIns="0" rIns="0" bIns="0">
            <a:spAutoFit/>
          </a:bodyPr>
          <a:lstStyle/>
          <a:p>
            <a:pPr algn="ctr">
              <a:buSzPct val="90000"/>
            </a:pPr>
            <a:r>
              <a:rPr lang="en-GB" sz="2300" b="1" dirty="0">
                <a:latin typeface="Arial" pitchFamily="34" charset="0"/>
                <a:cs typeface="Arial" pitchFamily="34" charset="0"/>
              </a:rPr>
              <a:t>VICIOUS </a:t>
            </a:r>
            <a:r>
              <a:rPr lang="en-GB" sz="2300" b="1" dirty="0" smtClean="0">
                <a:latin typeface="Arial" pitchFamily="34" charset="0"/>
                <a:cs typeface="Arial" pitchFamily="34" charset="0"/>
              </a:rPr>
              <a:t>CIRCLE</a:t>
            </a:r>
            <a:endParaRPr lang="en-GB" sz="2300" b="1" dirty="0">
              <a:latin typeface="Arial" pitchFamily="34" charset="0"/>
              <a:cs typeface="Arial" pitchFamily="34" charset="0"/>
            </a:endParaRPr>
          </a:p>
          <a:p>
            <a:pPr algn="ctr">
              <a:buSzPct val="90000"/>
            </a:pPr>
            <a:r>
              <a:rPr lang="en-GB" sz="2300" b="1" i="1" dirty="0">
                <a:latin typeface="Arial" pitchFamily="34" charset="0"/>
                <a:cs typeface="Arial" pitchFamily="34" charset="0"/>
              </a:rPr>
              <a:t>High costs and poor citizen outcomes</a:t>
            </a:r>
          </a:p>
        </p:txBody>
      </p:sp>
      <p:sp>
        <p:nvSpPr>
          <p:cNvPr id="49" name="Text Box 4"/>
          <p:cNvSpPr txBox="1">
            <a:spLocks noChangeArrowheads="1"/>
          </p:cNvSpPr>
          <p:nvPr/>
        </p:nvSpPr>
        <p:spPr bwMode="auto">
          <a:xfrm>
            <a:off x="7315201" y="1320800"/>
            <a:ext cx="5350670" cy="1061829"/>
          </a:xfrm>
          <a:prstGeom prst="rect">
            <a:avLst/>
          </a:prstGeom>
          <a:noFill/>
          <a:ln w="9525" algn="ctr">
            <a:noFill/>
            <a:miter lim="800000"/>
            <a:headEnd/>
            <a:tailEnd/>
          </a:ln>
        </p:spPr>
        <p:txBody>
          <a:bodyPr wrap="square" lIns="90710" tIns="0" rIns="0" bIns="0">
            <a:spAutoFit/>
          </a:bodyPr>
          <a:lstStyle/>
          <a:p>
            <a:pPr algn="ctr">
              <a:buSzPct val="90000"/>
            </a:pPr>
            <a:r>
              <a:rPr lang="en-GB" sz="2300" b="1" dirty="0">
                <a:latin typeface="Arial" pitchFamily="34" charset="0"/>
                <a:cs typeface="Arial" pitchFamily="34" charset="0"/>
              </a:rPr>
              <a:t>VIRTUOUS CIRCLE</a:t>
            </a:r>
          </a:p>
          <a:p>
            <a:pPr algn="ctr">
              <a:buSzPct val="90000"/>
            </a:pPr>
            <a:r>
              <a:rPr lang="en-GB" sz="2300" b="1" i="1" dirty="0">
                <a:latin typeface="Arial" pitchFamily="34" charset="0"/>
                <a:cs typeface="Arial" pitchFamily="34" charset="0"/>
              </a:rPr>
              <a:t>Lower costs and improved customer outcomes</a:t>
            </a:r>
          </a:p>
        </p:txBody>
      </p:sp>
      <p:sp>
        <p:nvSpPr>
          <p:cNvPr id="50" name="Oval 5"/>
          <p:cNvSpPr>
            <a:spLocks noChangeArrowheads="1"/>
          </p:cNvSpPr>
          <p:nvPr/>
        </p:nvSpPr>
        <p:spPr bwMode="auto">
          <a:xfrm>
            <a:off x="2274094" y="2438401"/>
            <a:ext cx="3212306" cy="2055284"/>
          </a:xfrm>
          <a:prstGeom prst="ellipse">
            <a:avLst/>
          </a:prstGeom>
          <a:noFill/>
          <a:ln w="25400" algn="ctr">
            <a:solidFill>
              <a:srgbClr val="800000"/>
            </a:solidFill>
            <a:round/>
            <a:headEnd/>
            <a:tailEnd/>
          </a:ln>
        </p:spPr>
        <p:txBody>
          <a:bodyPr lIns="90710" tIns="0" rIns="0" bIns="0" anchor="ctr"/>
          <a:lstStyle/>
          <a:p>
            <a:pPr algn="ctr">
              <a:buSzPct val="90000"/>
            </a:pPr>
            <a:r>
              <a:rPr lang="en-GB" sz="1900" dirty="0">
                <a:latin typeface="Arial" pitchFamily="34" charset="0"/>
                <a:cs typeface="Arial" pitchFamily="34" charset="0"/>
              </a:rPr>
              <a:t>Focus on adding further </a:t>
            </a:r>
            <a:r>
              <a:rPr lang="en-GB" sz="1900" b="1" dirty="0">
                <a:latin typeface="Arial" pitchFamily="34" charset="0"/>
                <a:cs typeface="Arial" pitchFamily="34" charset="0"/>
              </a:rPr>
              <a:t>complexity</a:t>
            </a:r>
            <a:r>
              <a:rPr lang="en-GB" sz="1900" dirty="0">
                <a:latin typeface="Arial" pitchFamily="34" charset="0"/>
                <a:cs typeface="Arial" pitchFamily="34" charset="0"/>
              </a:rPr>
              <a:t> to drive improvement (doing things better and faster)</a:t>
            </a:r>
          </a:p>
        </p:txBody>
      </p:sp>
      <p:sp>
        <p:nvSpPr>
          <p:cNvPr id="51" name="Oval 6"/>
          <p:cNvSpPr>
            <a:spLocks noChangeArrowheads="1"/>
          </p:cNvSpPr>
          <p:nvPr/>
        </p:nvSpPr>
        <p:spPr bwMode="auto">
          <a:xfrm>
            <a:off x="2274095" y="6053667"/>
            <a:ext cx="3212304" cy="1871133"/>
          </a:xfrm>
          <a:prstGeom prst="ellipse">
            <a:avLst/>
          </a:prstGeom>
          <a:noFill/>
          <a:ln w="25400" algn="ctr">
            <a:solidFill>
              <a:srgbClr val="800000"/>
            </a:solidFill>
            <a:round/>
            <a:headEnd/>
            <a:tailEnd/>
          </a:ln>
        </p:spPr>
        <p:txBody>
          <a:bodyPr lIns="90710" tIns="0" rIns="0" bIns="0" anchor="ctr"/>
          <a:lstStyle/>
          <a:p>
            <a:pPr algn="ctr">
              <a:buSzPct val="90000"/>
            </a:pPr>
            <a:r>
              <a:rPr lang="en-GB" sz="2000" dirty="0">
                <a:latin typeface="Arial" pitchFamily="34" charset="0"/>
                <a:cs typeface="Arial" pitchFamily="34" charset="0"/>
              </a:rPr>
              <a:t>Customer engage multiple times and do not receive the </a:t>
            </a:r>
            <a:r>
              <a:rPr lang="en-GB" sz="2000" b="1" dirty="0">
                <a:latin typeface="Arial" pitchFamily="34" charset="0"/>
                <a:cs typeface="Arial" pitchFamily="34" charset="0"/>
              </a:rPr>
              <a:t>outcomes</a:t>
            </a:r>
            <a:r>
              <a:rPr lang="en-GB" sz="2000" dirty="0">
                <a:latin typeface="Arial" pitchFamily="34" charset="0"/>
                <a:cs typeface="Arial" pitchFamily="34" charset="0"/>
              </a:rPr>
              <a:t> they need</a:t>
            </a:r>
          </a:p>
        </p:txBody>
      </p:sp>
      <p:sp>
        <p:nvSpPr>
          <p:cNvPr id="52" name="Oval 7"/>
          <p:cNvSpPr>
            <a:spLocks noChangeArrowheads="1"/>
          </p:cNvSpPr>
          <p:nvPr/>
        </p:nvSpPr>
        <p:spPr bwMode="auto">
          <a:xfrm>
            <a:off x="169070" y="4396318"/>
            <a:ext cx="2950368" cy="1754716"/>
          </a:xfrm>
          <a:prstGeom prst="ellipse">
            <a:avLst/>
          </a:prstGeom>
          <a:noFill/>
          <a:ln w="25400" algn="ctr">
            <a:solidFill>
              <a:srgbClr val="800000"/>
            </a:solidFill>
            <a:round/>
            <a:headEnd/>
            <a:tailEnd/>
          </a:ln>
        </p:spPr>
        <p:txBody>
          <a:bodyPr lIns="90710" tIns="0" rIns="0" bIns="0" anchor="ctr"/>
          <a:lstStyle/>
          <a:p>
            <a:pPr algn="ctr">
              <a:buSzPct val="90000"/>
            </a:pPr>
            <a:r>
              <a:rPr lang="en-GB" sz="2000" b="1" dirty="0">
                <a:latin typeface="Arial" pitchFamily="34" charset="0"/>
                <a:cs typeface="Arial" pitchFamily="34" charset="0"/>
              </a:rPr>
              <a:t>System</a:t>
            </a:r>
            <a:r>
              <a:rPr lang="en-GB" sz="2000" dirty="0">
                <a:latin typeface="Arial" pitchFamily="34" charset="0"/>
                <a:cs typeface="Arial" pitchFamily="34" charset="0"/>
              </a:rPr>
              <a:t> Complexity</a:t>
            </a:r>
          </a:p>
        </p:txBody>
      </p:sp>
      <p:sp>
        <p:nvSpPr>
          <p:cNvPr id="53" name="Oval 8"/>
          <p:cNvSpPr>
            <a:spLocks noChangeArrowheads="1"/>
          </p:cNvSpPr>
          <p:nvPr/>
        </p:nvSpPr>
        <p:spPr bwMode="auto">
          <a:xfrm>
            <a:off x="4369595" y="4396318"/>
            <a:ext cx="2950368" cy="1754716"/>
          </a:xfrm>
          <a:prstGeom prst="ellipse">
            <a:avLst/>
          </a:prstGeom>
          <a:noFill/>
          <a:ln w="25400" algn="ctr">
            <a:solidFill>
              <a:srgbClr val="800000"/>
            </a:solidFill>
            <a:round/>
            <a:headEnd/>
            <a:tailEnd/>
          </a:ln>
        </p:spPr>
        <p:txBody>
          <a:bodyPr lIns="90710" tIns="0" rIns="0" bIns="0" anchor="ctr"/>
          <a:lstStyle/>
          <a:p>
            <a:pPr algn="ctr">
              <a:buSzPct val="90000"/>
            </a:pPr>
            <a:r>
              <a:rPr lang="en-GB" sz="2000" b="1" dirty="0">
                <a:latin typeface="Arial" pitchFamily="34" charset="0"/>
                <a:cs typeface="Arial" pitchFamily="34" charset="0"/>
              </a:rPr>
              <a:t>Inefficient</a:t>
            </a:r>
            <a:r>
              <a:rPr lang="en-GB" sz="2000" dirty="0">
                <a:latin typeface="Arial" pitchFamily="34" charset="0"/>
                <a:cs typeface="Arial" pitchFamily="34" charset="0"/>
              </a:rPr>
              <a:t> service delivery and high system costs</a:t>
            </a:r>
          </a:p>
        </p:txBody>
      </p:sp>
      <p:sp>
        <p:nvSpPr>
          <p:cNvPr id="54" name="Oval 9"/>
          <p:cNvSpPr>
            <a:spLocks noChangeArrowheads="1"/>
          </p:cNvSpPr>
          <p:nvPr/>
        </p:nvSpPr>
        <p:spPr bwMode="auto">
          <a:xfrm>
            <a:off x="6974682" y="5979585"/>
            <a:ext cx="2950368" cy="1754716"/>
          </a:xfrm>
          <a:prstGeom prst="ellipse">
            <a:avLst/>
          </a:prstGeom>
          <a:noFill/>
          <a:ln w="25400" algn="ctr">
            <a:solidFill>
              <a:schemeClr val="bg2"/>
            </a:solidFill>
            <a:round/>
            <a:headEnd/>
            <a:tailEnd/>
          </a:ln>
        </p:spPr>
        <p:txBody>
          <a:bodyPr lIns="90710" tIns="0" rIns="0" bIns="0" anchor="ctr"/>
          <a:lstStyle/>
          <a:p>
            <a:pPr algn="ctr">
              <a:buSzPct val="90000"/>
            </a:pPr>
            <a:r>
              <a:rPr lang="en-GB" sz="2000" b="1" dirty="0">
                <a:latin typeface="Arial" pitchFamily="34" charset="0"/>
                <a:cs typeface="Arial" pitchFamily="34" charset="0"/>
              </a:rPr>
              <a:t>Reduced</a:t>
            </a:r>
            <a:r>
              <a:rPr lang="en-GB" sz="2000" dirty="0">
                <a:latin typeface="Arial" pitchFamily="34" charset="0"/>
                <a:cs typeface="Arial" pitchFamily="34" charset="0"/>
              </a:rPr>
              <a:t> system complexity</a:t>
            </a:r>
          </a:p>
        </p:txBody>
      </p:sp>
      <p:sp>
        <p:nvSpPr>
          <p:cNvPr id="55" name="Oval 10"/>
          <p:cNvSpPr>
            <a:spLocks noChangeArrowheads="1"/>
          </p:cNvSpPr>
          <p:nvPr/>
        </p:nvSpPr>
        <p:spPr bwMode="auto">
          <a:xfrm>
            <a:off x="10498932" y="5979585"/>
            <a:ext cx="2950368" cy="1754716"/>
          </a:xfrm>
          <a:prstGeom prst="ellipse">
            <a:avLst/>
          </a:prstGeom>
          <a:noFill/>
          <a:ln w="25400" algn="ctr">
            <a:solidFill>
              <a:schemeClr val="bg2"/>
            </a:solidFill>
            <a:round/>
            <a:headEnd/>
            <a:tailEnd/>
          </a:ln>
        </p:spPr>
        <p:txBody>
          <a:bodyPr lIns="90710" tIns="0" rIns="0" bIns="0" anchor="ctr"/>
          <a:lstStyle/>
          <a:p>
            <a:pPr algn="ctr">
              <a:buSzPct val="90000"/>
            </a:pPr>
            <a:r>
              <a:rPr lang="en-GB" sz="2000" dirty="0">
                <a:latin typeface="Arial" pitchFamily="34" charset="0"/>
                <a:cs typeface="Arial" pitchFamily="34" charset="0"/>
              </a:rPr>
              <a:t>Costs are </a:t>
            </a:r>
            <a:r>
              <a:rPr lang="en-GB" sz="2000" b="1" dirty="0">
                <a:latin typeface="Arial" pitchFamily="34" charset="0"/>
                <a:cs typeface="Arial" pitchFamily="34" charset="0"/>
              </a:rPr>
              <a:t>minimised</a:t>
            </a:r>
            <a:r>
              <a:rPr lang="en-GB" sz="2000" dirty="0">
                <a:latin typeface="Arial" pitchFamily="34" charset="0"/>
                <a:cs typeface="Arial" pitchFamily="34" charset="0"/>
              </a:rPr>
              <a:t> because system inefficiencies are stripped out</a:t>
            </a:r>
          </a:p>
        </p:txBody>
      </p:sp>
      <p:sp>
        <p:nvSpPr>
          <p:cNvPr id="56" name="Oval 11"/>
          <p:cNvSpPr>
            <a:spLocks noChangeArrowheads="1"/>
          </p:cNvSpPr>
          <p:nvPr/>
        </p:nvSpPr>
        <p:spPr bwMode="auto">
          <a:xfrm>
            <a:off x="8662988" y="3172885"/>
            <a:ext cx="2950370" cy="1754716"/>
          </a:xfrm>
          <a:prstGeom prst="ellipse">
            <a:avLst/>
          </a:prstGeom>
          <a:noFill/>
          <a:ln w="25400" algn="ctr">
            <a:solidFill>
              <a:schemeClr val="bg2"/>
            </a:solidFill>
            <a:round/>
            <a:headEnd/>
            <a:tailEnd/>
          </a:ln>
        </p:spPr>
        <p:txBody>
          <a:bodyPr lIns="90710" tIns="0" rIns="0" bIns="0" anchor="ctr"/>
          <a:lstStyle/>
          <a:p>
            <a:pPr algn="ctr">
              <a:buSzPct val="90000"/>
            </a:pPr>
            <a:r>
              <a:rPr lang="en-GB" sz="2000" dirty="0">
                <a:latin typeface="Arial" pitchFamily="34" charset="0"/>
                <a:cs typeface="Arial" pitchFamily="34" charset="0"/>
              </a:rPr>
              <a:t>Citizen receive ‘right first time’, tailored, </a:t>
            </a:r>
            <a:r>
              <a:rPr lang="en-GB" sz="2000" b="1" dirty="0">
                <a:latin typeface="Arial" pitchFamily="34" charset="0"/>
                <a:cs typeface="Arial" pitchFamily="34" charset="0"/>
              </a:rPr>
              <a:t>sustainable</a:t>
            </a:r>
            <a:r>
              <a:rPr lang="en-GB" sz="2000" dirty="0">
                <a:latin typeface="Arial" pitchFamily="34" charset="0"/>
                <a:cs typeface="Arial" pitchFamily="34" charset="0"/>
              </a:rPr>
              <a:t> outcomes</a:t>
            </a:r>
          </a:p>
        </p:txBody>
      </p:sp>
      <p:sp>
        <p:nvSpPr>
          <p:cNvPr id="57" name="Line 12"/>
          <p:cNvSpPr>
            <a:spLocks noChangeShapeType="1"/>
          </p:cNvSpPr>
          <p:nvPr/>
        </p:nvSpPr>
        <p:spPr bwMode="auto">
          <a:xfrm flipH="1">
            <a:off x="4857751" y="6100234"/>
            <a:ext cx="395288" cy="260351"/>
          </a:xfrm>
          <a:prstGeom prst="line">
            <a:avLst/>
          </a:prstGeom>
          <a:noFill/>
          <a:ln w="76200">
            <a:solidFill>
              <a:srgbClr val="800000"/>
            </a:solidFill>
            <a:round/>
            <a:headEnd/>
            <a:tailEnd type="triangle" w="med" len="med"/>
          </a:ln>
        </p:spPr>
        <p:txBody>
          <a:bodyPr lIns="90710" tIns="0" rIns="0" bIns="0"/>
          <a:lstStyle/>
          <a:p>
            <a:endParaRPr lang="en-GB"/>
          </a:p>
        </p:txBody>
      </p:sp>
      <p:sp>
        <p:nvSpPr>
          <p:cNvPr id="58" name="Line 13"/>
          <p:cNvSpPr>
            <a:spLocks noChangeShapeType="1"/>
          </p:cNvSpPr>
          <p:nvPr/>
        </p:nvSpPr>
        <p:spPr bwMode="auto">
          <a:xfrm>
            <a:off x="4881563" y="4214285"/>
            <a:ext cx="333375" cy="258233"/>
          </a:xfrm>
          <a:prstGeom prst="line">
            <a:avLst/>
          </a:prstGeom>
          <a:noFill/>
          <a:ln w="76200">
            <a:solidFill>
              <a:srgbClr val="800000"/>
            </a:solidFill>
            <a:round/>
            <a:headEnd/>
            <a:tailEnd type="triangle" w="med" len="med"/>
          </a:ln>
        </p:spPr>
        <p:txBody>
          <a:bodyPr lIns="90710" tIns="0" rIns="0" bIns="0"/>
          <a:lstStyle/>
          <a:p>
            <a:endParaRPr lang="en-GB"/>
          </a:p>
        </p:txBody>
      </p:sp>
      <p:sp>
        <p:nvSpPr>
          <p:cNvPr id="59" name="Line 14"/>
          <p:cNvSpPr>
            <a:spLocks noChangeShapeType="1"/>
          </p:cNvSpPr>
          <p:nvPr/>
        </p:nvSpPr>
        <p:spPr bwMode="auto">
          <a:xfrm flipV="1">
            <a:off x="2135982" y="4159251"/>
            <a:ext cx="457200" cy="277283"/>
          </a:xfrm>
          <a:prstGeom prst="line">
            <a:avLst/>
          </a:prstGeom>
          <a:noFill/>
          <a:ln w="76200">
            <a:solidFill>
              <a:srgbClr val="800000"/>
            </a:solidFill>
            <a:round/>
            <a:headEnd/>
            <a:tailEnd type="triangle" w="med" len="med"/>
          </a:ln>
        </p:spPr>
        <p:txBody>
          <a:bodyPr lIns="90710" tIns="0" rIns="0" bIns="0"/>
          <a:lstStyle/>
          <a:p>
            <a:endParaRPr lang="en-GB"/>
          </a:p>
        </p:txBody>
      </p:sp>
      <p:sp>
        <p:nvSpPr>
          <p:cNvPr id="60" name="Line 15"/>
          <p:cNvSpPr>
            <a:spLocks noChangeShapeType="1"/>
          </p:cNvSpPr>
          <p:nvPr/>
        </p:nvSpPr>
        <p:spPr bwMode="auto">
          <a:xfrm flipH="1" flipV="1">
            <a:off x="2383632" y="6026152"/>
            <a:ext cx="333375" cy="258233"/>
          </a:xfrm>
          <a:prstGeom prst="line">
            <a:avLst/>
          </a:prstGeom>
          <a:noFill/>
          <a:ln w="76200">
            <a:solidFill>
              <a:srgbClr val="800000"/>
            </a:solidFill>
            <a:round/>
            <a:headEnd/>
            <a:tailEnd type="triangle" w="med" len="med"/>
          </a:ln>
        </p:spPr>
        <p:txBody>
          <a:bodyPr lIns="90710" tIns="0" rIns="0" bIns="0"/>
          <a:lstStyle/>
          <a:p>
            <a:endParaRPr lang="en-GB"/>
          </a:p>
        </p:txBody>
      </p:sp>
      <p:sp>
        <p:nvSpPr>
          <p:cNvPr id="61" name="Line 16"/>
          <p:cNvSpPr>
            <a:spLocks noChangeShapeType="1"/>
          </p:cNvSpPr>
          <p:nvPr/>
        </p:nvSpPr>
        <p:spPr bwMode="auto">
          <a:xfrm flipV="1">
            <a:off x="8910638" y="4891618"/>
            <a:ext cx="666750" cy="1068916"/>
          </a:xfrm>
          <a:prstGeom prst="line">
            <a:avLst/>
          </a:prstGeom>
          <a:noFill/>
          <a:ln w="76200">
            <a:solidFill>
              <a:schemeClr val="bg2"/>
            </a:solidFill>
            <a:round/>
            <a:headEnd/>
            <a:tailEnd type="triangle" w="med" len="med"/>
          </a:ln>
        </p:spPr>
        <p:txBody>
          <a:bodyPr lIns="90710" tIns="0" rIns="0" bIns="0"/>
          <a:lstStyle/>
          <a:p>
            <a:endParaRPr lang="en-GB"/>
          </a:p>
        </p:txBody>
      </p:sp>
      <p:sp>
        <p:nvSpPr>
          <p:cNvPr id="62" name="Line 17"/>
          <p:cNvSpPr>
            <a:spLocks noChangeShapeType="1"/>
          </p:cNvSpPr>
          <p:nvPr/>
        </p:nvSpPr>
        <p:spPr bwMode="auto">
          <a:xfrm>
            <a:off x="10663238" y="4936068"/>
            <a:ext cx="762000" cy="1056217"/>
          </a:xfrm>
          <a:prstGeom prst="line">
            <a:avLst/>
          </a:prstGeom>
          <a:noFill/>
          <a:ln w="76200">
            <a:solidFill>
              <a:schemeClr val="bg2"/>
            </a:solidFill>
            <a:round/>
            <a:headEnd/>
            <a:tailEnd type="triangle" w="med" len="med"/>
          </a:ln>
        </p:spPr>
        <p:txBody>
          <a:bodyPr lIns="90710" tIns="0" rIns="0" bIns="0"/>
          <a:lstStyle/>
          <a:p>
            <a:endParaRPr lang="en-GB"/>
          </a:p>
        </p:txBody>
      </p:sp>
      <p:sp>
        <p:nvSpPr>
          <p:cNvPr id="63" name="Line 18"/>
          <p:cNvSpPr>
            <a:spLocks noChangeShapeType="1"/>
          </p:cNvSpPr>
          <p:nvPr/>
        </p:nvSpPr>
        <p:spPr bwMode="auto">
          <a:xfrm flipH="1">
            <a:off x="9915525" y="6925733"/>
            <a:ext cx="542925" cy="0"/>
          </a:xfrm>
          <a:prstGeom prst="line">
            <a:avLst/>
          </a:prstGeom>
          <a:noFill/>
          <a:ln w="76200">
            <a:solidFill>
              <a:schemeClr val="bg2"/>
            </a:solidFill>
            <a:round/>
            <a:headEnd/>
            <a:tailEnd type="triangle" w="med" len="med"/>
          </a:ln>
        </p:spPr>
        <p:txBody>
          <a:bodyPr lIns="90710" tIns="0" rIns="0" bIns="0"/>
          <a:lstStyle/>
          <a:p>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915900" cy="812800"/>
          </a:xfrm>
        </p:spPr>
        <p:txBody>
          <a:bodyPr/>
          <a:lstStyle/>
          <a:p>
            <a:pPr algn="l"/>
            <a:r>
              <a:rPr lang="en-US" sz="4000" b="1" dirty="0" smtClean="0">
                <a:solidFill>
                  <a:schemeClr val="tx1"/>
                </a:solidFill>
              </a:rPr>
              <a:t>Technology as an enabler in </a:t>
            </a:r>
            <a:r>
              <a:rPr lang="en-US" sz="4000" b="1" dirty="0">
                <a:solidFill>
                  <a:schemeClr val="tx1"/>
                </a:solidFill>
              </a:rPr>
              <a:t>G</a:t>
            </a:r>
            <a:r>
              <a:rPr lang="en-US" sz="4000" b="1" dirty="0" smtClean="0">
                <a:solidFill>
                  <a:schemeClr val="tx1"/>
                </a:solidFill>
              </a:rPr>
              <a:t>overnment reforms</a:t>
            </a:r>
          </a:p>
        </p:txBody>
      </p:sp>
      <p:sp>
        <p:nvSpPr>
          <p:cNvPr id="4099" name="Content Placeholder 2"/>
          <p:cNvSpPr>
            <a:spLocks noGrp="1"/>
          </p:cNvSpPr>
          <p:nvPr>
            <p:ph idx="1"/>
          </p:nvPr>
        </p:nvSpPr>
        <p:spPr>
          <a:xfrm>
            <a:off x="457200" y="1625600"/>
            <a:ext cx="12573000" cy="5588000"/>
          </a:xfrm>
        </p:spPr>
        <p:txBody>
          <a:bodyPr vert="horz" lIns="0" tIns="0" rIns="0" bIns="0" rtlCol="0">
            <a:noAutofit/>
          </a:bodyPr>
          <a:lstStyle/>
          <a:p>
            <a:pPr marL="498904" indent="-498904">
              <a:spcBef>
                <a:spcPts val="1714"/>
              </a:spcBef>
              <a:spcAft>
                <a:spcPts val="1714"/>
              </a:spcAft>
              <a:buFont typeface="Arial" pitchFamily="34" charset="0"/>
              <a:buChar char="•"/>
              <a:defRPr/>
            </a:pPr>
            <a:r>
              <a:rPr lang="en-US" sz="2600" dirty="0" smtClean="0">
                <a:solidFill>
                  <a:schemeClr val="tx1"/>
                </a:solidFill>
              </a:rPr>
              <a:t>ICTs have been an integral part of many public sector reform agendas and have helped governments successfully in: </a:t>
            </a:r>
          </a:p>
          <a:p>
            <a:pPr marL="1064590" lvl="2" indent="-498904">
              <a:spcBef>
                <a:spcPts val="1714"/>
              </a:spcBef>
              <a:spcAft>
                <a:spcPts val="1714"/>
              </a:spcAft>
              <a:defRPr/>
            </a:pPr>
            <a:r>
              <a:rPr lang="en-US" sz="2600" dirty="0" smtClean="0">
                <a:solidFill>
                  <a:schemeClr val="tx1"/>
                </a:solidFill>
              </a:rPr>
              <a:t>Increasing convenience to the citizens in availing government services</a:t>
            </a:r>
          </a:p>
          <a:p>
            <a:pPr marL="1064590" lvl="2" indent="-498904">
              <a:spcBef>
                <a:spcPts val="1714"/>
              </a:spcBef>
              <a:spcAft>
                <a:spcPts val="1714"/>
              </a:spcAft>
              <a:defRPr/>
            </a:pPr>
            <a:r>
              <a:rPr lang="en-US" sz="2600" dirty="0" smtClean="0">
                <a:solidFill>
                  <a:schemeClr val="tx1"/>
                </a:solidFill>
              </a:rPr>
              <a:t>Increasing speed and quality of service delivery </a:t>
            </a:r>
          </a:p>
          <a:p>
            <a:pPr marL="1064590" lvl="2" indent="-498904">
              <a:spcBef>
                <a:spcPts val="1714"/>
              </a:spcBef>
              <a:spcAft>
                <a:spcPts val="1714"/>
              </a:spcAft>
              <a:defRPr/>
            </a:pPr>
            <a:r>
              <a:rPr lang="en-US" sz="2600" dirty="0" smtClean="0">
                <a:solidFill>
                  <a:schemeClr val="tx1"/>
                </a:solidFill>
              </a:rPr>
              <a:t>citizen empowerment through access to information and transparency in service delivery</a:t>
            </a:r>
          </a:p>
          <a:p>
            <a:pPr marL="1064590" lvl="2" indent="-498904">
              <a:spcBef>
                <a:spcPts val="1714"/>
              </a:spcBef>
              <a:spcAft>
                <a:spcPts val="1714"/>
              </a:spcAft>
              <a:defRPr/>
            </a:pPr>
            <a:r>
              <a:rPr lang="en-US" sz="2600" dirty="0" smtClean="0">
                <a:solidFill>
                  <a:schemeClr val="tx1"/>
                </a:solidFill>
              </a:rPr>
              <a:t>Reduce corruption</a:t>
            </a:r>
          </a:p>
          <a:p>
            <a:pPr marL="1064590" lvl="2" indent="-498904">
              <a:spcBef>
                <a:spcPts val="1714"/>
              </a:spcBef>
              <a:spcAft>
                <a:spcPts val="1714"/>
              </a:spcAft>
              <a:defRPr/>
            </a:pPr>
            <a:r>
              <a:rPr lang="en-US" sz="2600" dirty="0" smtClean="0">
                <a:solidFill>
                  <a:schemeClr val="tx1"/>
                </a:solidFill>
              </a:rPr>
              <a:t>Cost reduction and revenue growth for government</a:t>
            </a:r>
          </a:p>
          <a:p>
            <a:pPr marL="1064590" lvl="2" indent="-498904">
              <a:spcBef>
                <a:spcPts val="1714"/>
              </a:spcBef>
              <a:spcAft>
                <a:spcPts val="1714"/>
              </a:spcAft>
              <a:defRPr/>
            </a:pPr>
            <a:r>
              <a:rPr lang="en-US" sz="2600" dirty="0" smtClean="0">
                <a:solidFill>
                  <a:schemeClr val="tx1"/>
                </a:solidFill>
              </a:rPr>
              <a:t>Improve compliance with government regulations…..</a:t>
            </a:r>
          </a:p>
        </p:txBody>
      </p:sp>
      <p:sp>
        <p:nvSpPr>
          <p:cNvPr id="4" name="Rounded Rectangular Callout 3"/>
          <p:cNvSpPr/>
          <p:nvPr/>
        </p:nvSpPr>
        <p:spPr>
          <a:xfrm>
            <a:off x="9486900" y="6197600"/>
            <a:ext cx="3771900" cy="1727200"/>
          </a:xfrm>
          <a:prstGeom prst="wedgeRoundRectCallout">
            <a:avLst>
              <a:gd name="adj1" fmla="val -36071"/>
              <a:gd name="adj2" fmla="val -775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lIns="130622" tIns="65311" rIns="130622" bIns="65311" rtlCol="0" anchor="ctr"/>
          <a:lstStyle/>
          <a:p>
            <a:pPr algn="ctr"/>
            <a:r>
              <a:rPr lang="en-GB" dirty="0" err="1" smtClean="0"/>
              <a:t>e-Governance</a:t>
            </a:r>
            <a:r>
              <a:rPr lang="en-GB" dirty="0" smtClean="0"/>
              <a:t> uses Technology as a tool for reforming government</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3731" name="AutoShape 3"/>
          <p:cNvSpPr>
            <a:spLocks noChangeArrowheads="1"/>
          </p:cNvSpPr>
          <p:nvPr/>
        </p:nvSpPr>
        <p:spPr bwMode="auto">
          <a:xfrm>
            <a:off x="8229601" y="609600"/>
            <a:ext cx="3350420" cy="1151467"/>
          </a:xfrm>
          <a:prstGeom prst="wedgeRoundRectCallout">
            <a:avLst>
              <a:gd name="adj1" fmla="val -50852"/>
              <a:gd name="adj2" fmla="val 139704"/>
              <a:gd name="adj3" fmla="val 16667"/>
            </a:avLst>
          </a:prstGeom>
          <a:solidFill>
            <a:schemeClr val="accent1"/>
          </a:solidFill>
          <a:ln w="9525">
            <a:solidFill>
              <a:schemeClr val="tx1"/>
            </a:solidFill>
            <a:miter lim="800000"/>
            <a:headEnd/>
            <a:tailEnd/>
          </a:ln>
        </p:spPr>
        <p:txBody>
          <a:bodyPr lIns="130622" tIns="65311" rIns="130622" bIns="65311"/>
          <a:lstStyle/>
          <a:p>
            <a:pPr algn="ctr"/>
            <a:r>
              <a:rPr lang="en-GB" sz="2000" dirty="0">
                <a:solidFill>
                  <a:schemeClr val="bg1"/>
                </a:solidFill>
                <a:latin typeface="Arial" pitchFamily="34" charset="0"/>
                <a:cs typeface="Arial" pitchFamily="34" charset="0"/>
              </a:rPr>
              <a:t>“Everyone else is doing it, so its probably important and useful”</a:t>
            </a:r>
          </a:p>
        </p:txBody>
      </p:sp>
      <p:sp>
        <p:nvSpPr>
          <p:cNvPr id="713732" name="AutoShape 4"/>
          <p:cNvSpPr>
            <a:spLocks noChangeArrowheads="1"/>
          </p:cNvSpPr>
          <p:nvPr/>
        </p:nvSpPr>
        <p:spPr bwMode="auto">
          <a:xfrm flipH="1">
            <a:off x="2538413" y="901700"/>
            <a:ext cx="2162175" cy="863600"/>
          </a:xfrm>
          <a:prstGeom prst="cloudCallout">
            <a:avLst>
              <a:gd name="adj1" fmla="val -101875"/>
              <a:gd name="adj2" fmla="val 145343"/>
            </a:avLst>
          </a:prstGeom>
          <a:solidFill>
            <a:schemeClr val="accent1"/>
          </a:solidFill>
          <a:ln w="9525">
            <a:solidFill>
              <a:schemeClr val="tx1"/>
            </a:solidFill>
            <a:round/>
            <a:headEnd/>
            <a:tailEnd/>
          </a:ln>
        </p:spPr>
        <p:txBody>
          <a:bodyPr lIns="130622" tIns="65311" rIns="130622" bIns="65311"/>
          <a:lstStyle/>
          <a:p>
            <a:pPr>
              <a:lnSpc>
                <a:spcPct val="130000"/>
              </a:lnSpc>
            </a:pPr>
            <a:r>
              <a:rPr lang="en-GB" sz="2000" dirty="0">
                <a:solidFill>
                  <a:schemeClr val="bg1"/>
                </a:solidFill>
                <a:latin typeface="Arial" pitchFamily="34" charset="0"/>
                <a:cs typeface="Arial" pitchFamily="34" charset="0"/>
              </a:rPr>
              <a:t>“Its hype”</a:t>
            </a:r>
          </a:p>
        </p:txBody>
      </p:sp>
      <p:sp>
        <p:nvSpPr>
          <p:cNvPr id="713733" name="AutoShape 5"/>
          <p:cNvSpPr>
            <a:spLocks noChangeArrowheads="1"/>
          </p:cNvSpPr>
          <p:nvPr/>
        </p:nvSpPr>
        <p:spPr bwMode="auto">
          <a:xfrm>
            <a:off x="9341645" y="1957918"/>
            <a:ext cx="3888581" cy="958849"/>
          </a:xfrm>
          <a:prstGeom prst="wedgeEllipseCallout">
            <a:avLst>
              <a:gd name="adj1" fmla="val -75782"/>
              <a:gd name="adj2" fmla="val 73843"/>
            </a:avLst>
          </a:prstGeom>
          <a:solidFill>
            <a:schemeClr val="accent1"/>
          </a:solidFill>
          <a:ln w="9525">
            <a:solidFill>
              <a:schemeClr val="tx1"/>
            </a:solidFill>
            <a:miter lim="800000"/>
            <a:headEnd/>
            <a:tailEnd/>
          </a:ln>
        </p:spPr>
        <p:txBody>
          <a:bodyPr lIns="130622" tIns="65311" rIns="130622" bIns="65311"/>
          <a:lstStyle/>
          <a:p>
            <a:pPr algn="ctr"/>
            <a:r>
              <a:rPr lang="en-GB" sz="2000" dirty="0">
                <a:solidFill>
                  <a:schemeClr val="bg1"/>
                </a:solidFill>
                <a:latin typeface="Arial" pitchFamily="34" charset="0"/>
                <a:cs typeface="Arial" pitchFamily="34" charset="0"/>
              </a:rPr>
              <a:t>“We don’t want to fall behind all others”</a:t>
            </a:r>
          </a:p>
        </p:txBody>
      </p:sp>
      <p:sp>
        <p:nvSpPr>
          <p:cNvPr id="713734" name="AutoShape 6"/>
          <p:cNvSpPr>
            <a:spLocks noChangeArrowheads="1"/>
          </p:cNvSpPr>
          <p:nvPr/>
        </p:nvSpPr>
        <p:spPr bwMode="auto">
          <a:xfrm flipH="1">
            <a:off x="161925" y="2245785"/>
            <a:ext cx="4536282" cy="958849"/>
          </a:xfrm>
          <a:prstGeom prst="wedgeRectCallout">
            <a:avLst>
              <a:gd name="adj1" fmla="val -75935"/>
              <a:gd name="adj2" fmla="val 23509"/>
            </a:avLst>
          </a:prstGeom>
          <a:solidFill>
            <a:schemeClr val="accent1"/>
          </a:solidFill>
          <a:ln w="9525">
            <a:solidFill>
              <a:schemeClr val="tx1"/>
            </a:solidFill>
            <a:miter lim="800000"/>
            <a:headEnd/>
            <a:tailEnd/>
          </a:ln>
        </p:spPr>
        <p:txBody>
          <a:bodyPr lIns="130622" tIns="65311" rIns="130622" bIns="65311"/>
          <a:lstStyle/>
          <a:p>
            <a:pPr algn="ctr"/>
            <a:r>
              <a:rPr lang="en-GB" sz="2000" dirty="0">
                <a:solidFill>
                  <a:schemeClr val="bg1"/>
                </a:solidFill>
                <a:latin typeface="Arial" pitchFamily="34" charset="0"/>
                <a:cs typeface="Arial" pitchFamily="34" charset="0"/>
              </a:rPr>
              <a:t>“We think it will provide faster, more convenient government services”</a:t>
            </a:r>
          </a:p>
        </p:txBody>
      </p:sp>
      <p:sp>
        <p:nvSpPr>
          <p:cNvPr id="713735" name="AutoShape 7"/>
          <p:cNvSpPr>
            <a:spLocks noChangeArrowheads="1"/>
          </p:cNvSpPr>
          <p:nvPr/>
        </p:nvSpPr>
        <p:spPr bwMode="auto">
          <a:xfrm>
            <a:off x="161925" y="3589867"/>
            <a:ext cx="4914900" cy="1727200"/>
          </a:xfrm>
          <a:prstGeom prst="wedgeRoundRectCallout">
            <a:avLst>
              <a:gd name="adj1" fmla="val 66907"/>
              <a:gd name="adj2" fmla="val -48162"/>
              <a:gd name="adj3" fmla="val 16667"/>
            </a:avLst>
          </a:prstGeom>
          <a:solidFill>
            <a:schemeClr val="accent1"/>
          </a:solidFill>
          <a:ln w="9525">
            <a:solidFill>
              <a:schemeClr val="tx1"/>
            </a:solidFill>
            <a:miter lim="800000"/>
            <a:headEnd/>
            <a:tailEnd/>
          </a:ln>
        </p:spPr>
        <p:txBody>
          <a:bodyPr lIns="130622" tIns="65311" rIns="130622" bIns="65311"/>
          <a:lstStyle/>
          <a:p>
            <a:pPr>
              <a:lnSpc>
                <a:spcPct val="130000"/>
              </a:lnSpc>
            </a:pPr>
            <a:r>
              <a:rPr lang="en-GB" sz="2000" dirty="0">
                <a:solidFill>
                  <a:schemeClr val="bg1"/>
                </a:solidFill>
                <a:latin typeface="Arial" pitchFamily="34" charset="0"/>
                <a:cs typeface="Arial" pitchFamily="34" charset="0"/>
              </a:rPr>
              <a:t>“We think it will reduce costs for individuals and businesses to deal with government”</a:t>
            </a:r>
          </a:p>
        </p:txBody>
      </p:sp>
      <p:sp>
        <p:nvSpPr>
          <p:cNvPr id="713736" name="AutoShape 8"/>
          <p:cNvSpPr>
            <a:spLocks noChangeArrowheads="1"/>
          </p:cNvSpPr>
          <p:nvPr/>
        </p:nvSpPr>
        <p:spPr bwMode="auto">
          <a:xfrm>
            <a:off x="8693945" y="3589867"/>
            <a:ext cx="4212431" cy="1151467"/>
          </a:xfrm>
          <a:prstGeom prst="wedgeRectCallout">
            <a:avLst>
              <a:gd name="adj1" fmla="val -61870"/>
              <a:gd name="adj2" fmla="val -29778"/>
            </a:avLst>
          </a:prstGeom>
          <a:solidFill>
            <a:schemeClr val="accent1"/>
          </a:solidFill>
          <a:ln w="9525">
            <a:solidFill>
              <a:schemeClr val="tx1"/>
            </a:solidFill>
            <a:miter lim="800000"/>
            <a:headEnd/>
            <a:tailEnd/>
          </a:ln>
        </p:spPr>
        <p:txBody>
          <a:bodyPr lIns="130622" tIns="65311" rIns="130622" bIns="65311"/>
          <a:lstStyle/>
          <a:p>
            <a:pPr>
              <a:lnSpc>
                <a:spcPct val="130000"/>
              </a:lnSpc>
            </a:pPr>
            <a:r>
              <a:rPr lang="en-GB" sz="2000" dirty="0">
                <a:solidFill>
                  <a:schemeClr val="bg1"/>
                </a:solidFill>
                <a:latin typeface="Arial" pitchFamily="34" charset="0"/>
                <a:cs typeface="Arial" pitchFamily="34" charset="0"/>
              </a:rPr>
              <a:t>”We think it will reduce costs for government (reduced data entry costs, lower error rates)”</a:t>
            </a:r>
          </a:p>
        </p:txBody>
      </p:sp>
      <p:sp>
        <p:nvSpPr>
          <p:cNvPr id="713737" name="AutoShape 9"/>
          <p:cNvSpPr>
            <a:spLocks noChangeArrowheads="1"/>
          </p:cNvSpPr>
          <p:nvPr/>
        </p:nvSpPr>
        <p:spPr bwMode="auto">
          <a:xfrm>
            <a:off x="9234488" y="4978401"/>
            <a:ext cx="3452813" cy="1684867"/>
          </a:xfrm>
          <a:prstGeom prst="cloudCallout">
            <a:avLst>
              <a:gd name="adj1" fmla="val -71486"/>
              <a:gd name="adj2" fmla="val -53819"/>
            </a:avLst>
          </a:prstGeom>
          <a:solidFill>
            <a:schemeClr val="accent1"/>
          </a:solidFill>
          <a:ln w="9525">
            <a:solidFill>
              <a:schemeClr val="tx1"/>
            </a:solidFill>
            <a:round/>
            <a:headEnd/>
            <a:tailEnd/>
          </a:ln>
        </p:spPr>
        <p:txBody>
          <a:bodyPr lIns="130622" tIns="65311" rIns="130622" bIns="65311"/>
          <a:lstStyle/>
          <a:p>
            <a:pPr algn="ctr"/>
            <a:r>
              <a:rPr lang="en-GB" sz="2000" dirty="0">
                <a:solidFill>
                  <a:schemeClr val="bg1"/>
                </a:solidFill>
                <a:latin typeface="Arial" pitchFamily="34" charset="0"/>
                <a:cs typeface="Arial" pitchFamily="34" charset="0"/>
              </a:rPr>
              <a:t>“We think it will improve democratic process”</a:t>
            </a:r>
          </a:p>
        </p:txBody>
      </p:sp>
      <p:sp>
        <p:nvSpPr>
          <p:cNvPr id="713738" name="AutoShape 10"/>
          <p:cNvSpPr>
            <a:spLocks noChangeArrowheads="1"/>
          </p:cNvSpPr>
          <p:nvPr/>
        </p:nvSpPr>
        <p:spPr bwMode="auto">
          <a:xfrm>
            <a:off x="592933" y="5604934"/>
            <a:ext cx="4212431" cy="1056217"/>
          </a:xfrm>
          <a:prstGeom prst="wedgeEllipseCallout">
            <a:avLst>
              <a:gd name="adj1" fmla="val 69787"/>
              <a:gd name="adj2" fmla="val -100903"/>
            </a:avLst>
          </a:prstGeom>
          <a:solidFill>
            <a:schemeClr val="accent1"/>
          </a:solidFill>
          <a:ln w="9525">
            <a:solidFill>
              <a:schemeClr val="tx1"/>
            </a:solidFill>
            <a:miter lim="800000"/>
            <a:headEnd/>
            <a:tailEnd/>
          </a:ln>
        </p:spPr>
        <p:txBody>
          <a:bodyPr lIns="130622" tIns="65311" rIns="130622" bIns="65311"/>
          <a:lstStyle/>
          <a:p>
            <a:pPr>
              <a:lnSpc>
                <a:spcPct val="130000"/>
              </a:lnSpc>
            </a:pPr>
            <a:r>
              <a:rPr lang="en-GB" sz="2000" dirty="0">
                <a:solidFill>
                  <a:schemeClr val="bg1"/>
                </a:solidFill>
                <a:latin typeface="Arial" pitchFamily="34" charset="0"/>
                <a:cs typeface="Arial" pitchFamily="34" charset="0"/>
              </a:rPr>
              <a:t>”To reduce corruption and fight poverty”</a:t>
            </a:r>
          </a:p>
          <a:p>
            <a:pPr algn="ctr"/>
            <a:endParaRPr lang="en-GB" sz="1400" dirty="0">
              <a:solidFill>
                <a:schemeClr val="bg1"/>
              </a:solidFill>
              <a:latin typeface="Arial" pitchFamily="34" charset="0"/>
              <a:cs typeface="Arial" pitchFamily="34" charset="0"/>
            </a:endParaRPr>
          </a:p>
        </p:txBody>
      </p:sp>
      <p:sp>
        <p:nvSpPr>
          <p:cNvPr id="713739" name="AutoShape 11"/>
          <p:cNvSpPr>
            <a:spLocks noChangeArrowheads="1"/>
          </p:cNvSpPr>
          <p:nvPr/>
        </p:nvSpPr>
        <p:spPr bwMode="auto">
          <a:xfrm>
            <a:off x="8477251" y="6949018"/>
            <a:ext cx="4862513" cy="768349"/>
          </a:xfrm>
          <a:prstGeom prst="wedgeRoundRectCallout">
            <a:avLst>
              <a:gd name="adj1" fmla="val -71403"/>
              <a:gd name="adj2" fmla="val -223005"/>
              <a:gd name="adj3" fmla="val 16667"/>
            </a:avLst>
          </a:prstGeom>
          <a:solidFill>
            <a:schemeClr val="accent1"/>
          </a:solidFill>
          <a:ln w="9525">
            <a:solidFill>
              <a:schemeClr val="tx1"/>
            </a:solidFill>
            <a:miter lim="800000"/>
            <a:headEnd/>
            <a:tailEnd/>
          </a:ln>
        </p:spPr>
        <p:txBody>
          <a:bodyPr lIns="130622" tIns="65311" rIns="130622" bIns="65311"/>
          <a:lstStyle/>
          <a:p>
            <a:pPr algn="ctr"/>
            <a:r>
              <a:rPr lang="en-GB" sz="2000" dirty="0">
                <a:solidFill>
                  <a:schemeClr val="bg1"/>
                </a:solidFill>
                <a:latin typeface="Arial" pitchFamily="34" charset="0"/>
                <a:cs typeface="Arial" pitchFamily="34" charset="0"/>
              </a:rPr>
              <a:t>”We need to reach out to a broader part of population”</a:t>
            </a:r>
          </a:p>
        </p:txBody>
      </p:sp>
      <p:sp>
        <p:nvSpPr>
          <p:cNvPr id="713740" name="AutoShape 12"/>
          <p:cNvSpPr>
            <a:spLocks noChangeArrowheads="1"/>
          </p:cNvSpPr>
          <p:nvPr/>
        </p:nvSpPr>
        <p:spPr bwMode="auto">
          <a:xfrm>
            <a:off x="161926" y="7046385"/>
            <a:ext cx="8101013" cy="1536700"/>
          </a:xfrm>
          <a:prstGeom prst="cloudCallout">
            <a:avLst>
              <a:gd name="adj1" fmla="val 25278"/>
              <a:gd name="adj2" fmla="val -156889"/>
            </a:avLst>
          </a:prstGeom>
          <a:solidFill>
            <a:schemeClr val="accent1"/>
          </a:solidFill>
          <a:ln w="9525">
            <a:solidFill>
              <a:schemeClr val="tx1"/>
            </a:solidFill>
            <a:round/>
            <a:headEnd/>
            <a:tailEnd/>
          </a:ln>
        </p:spPr>
        <p:txBody>
          <a:bodyPr lIns="130622" tIns="65311" rIns="130622" bIns="65311"/>
          <a:lstStyle/>
          <a:p>
            <a:pPr>
              <a:lnSpc>
                <a:spcPct val="130000"/>
              </a:lnSpc>
            </a:pPr>
            <a:r>
              <a:rPr lang="en-GB" sz="2000" dirty="0">
                <a:solidFill>
                  <a:schemeClr val="bg1"/>
                </a:solidFill>
                <a:latin typeface="Arial" pitchFamily="34" charset="0"/>
                <a:cs typeface="Arial" pitchFamily="34" charset="0"/>
              </a:rPr>
              <a:t>”We think it’s a tool for transformation of public administration from bureaucracy to service provider”</a:t>
            </a:r>
          </a:p>
          <a:p>
            <a:pPr algn="ctr"/>
            <a:endParaRPr lang="en-GB" sz="2000" dirty="0">
              <a:solidFill>
                <a:schemeClr val="bg1"/>
              </a:solidFill>
              <a:latin typeface="Arial" pitchFamily="34" charset="0"/>
              <a:cs typeface="Arial" pitchFamily="34" charset="0"/>
            </a:endParaRPr>
          </a:p>
        </p:txBody>
      </p:sp>
      <p:pic>
        <p:nvPicPr>
          <p:cNvPr id="39949" name="Picture 13" descr="MCj02391950000[1]"/>
          <p:cNvPicPr>
            <a:picLocks noGrp="1" noChangeAspect="1" noChangeArrowheads="1"/>
          </p:cNvPicPr>
          <p:nvPr>
            <p:ph/>
          </p:nvPr>
        </p:nvPicPr>
        <p:blipFill>
          <a:blip r:embed="rId3" cstate="print"/>
          <a:srcRect/>
          <a:stretch>
            <a:fillRect/>
          </a:stretch>
        </p:blipFill>
        <p:spPr>
          <a:xfrm>
            <a:off x="5707857" y="2237318"/>
            <a:ext cx="2676525" cy="2264833"/>
          </a:xfrm>
          <a:noFill/>
        </p:spPr>
      </p:pic>
      <p:sp>
        <p:nvSpPr>
          <p:cNvPr id="14" name="Title 1"/>
          <p:cNvSpPr txBox="1">
            <a:spLocks/>
          </p:cNvSpPr>
          <p:nvPr/>
        </p:nvSpPr>
        <p:spPr>
          <a:xfrm>
            <a:off x="342900" y="304800"/>
            <a:ext cx="12344400" cy="812800"/>
          </a:xfrm>
          <a:prstGeom prst="rect">
            <a:avLst/>
          </a:prstGeom>
        </p:spPr>
        <p:txBody>
          <a:bodyPr vert="horz" lIns="0" tIns="0" rIns="0" bIns="0" rtlCol="0">
            <a:noAutofit/>
          </a:bodyPr>
          <a:lstStyle/>
          <a:p>
            <a:pPr indent="-258523">
              <a:defRPr/>
            </a:pPr>
            <a:r>
              <a:rPr lang="en-US" sz="4000" b="1" dirty="0" smtClean="0"/>
              <a:t>Why e-Government?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3732"/>
                                        </p:tgtEl>
                                        <p:attrNameLst>
                                          <p:attrName>style.visibility</p:attrName>
                                        </p:attrNameLst>
                                      </p:cBhvr>
                                      <p:to>
                                        <p:strVal val="visible"/>
                                      </p:to>
                                    </p:set>
                                    <p:animEffect transition="in" filter="blinds(horizontal)">
                                      <p:cBhvr>
                                        <p:cTn id="7" dur="500"/>
                                        <p:tgtEl>
                                          <p:spTgt spid="71373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713731"/>
                                        </p:tgtEl>
                                        <p:attrNameLst>
                                          <p:attrName>style.visibility</p:attrName>
                                        </p:attrNameLst>
                                      </p:cBhvr>
                                      <p:to>
                                        <p:strVal val="visible"/>
                                      </p:to>
                                    </p:set>
                                    <p:animEffect transition="in" filter="box(in)">
                                      <p:cBhvr>
                                        <p:cTn id="12" dur="500"/>
                                        <p:tgtEl>
                                          <p:spTgt spid="713731"/>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13734"/>
                                        </p:tgtEl>
                                        <p:attrNameLst>
                                          <p:attrName>style.visibility</p:attrName>
                                        </p:attrNameLst>
                                      </p:cBhvr>
                                      <p:to>
                                        <p:strVal val="visible"/>
                                      </p:to>
                                    </p:set>
                                    <p:animEffect transition="in" filter="checkerboard(across)">
                                      <p:cBhvr>
                                        <p:cTn id="17" dur="500"/>
                                        <p:tgtEl>
                                          <p:spTgt spid="71373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713733"/>
                                        </p:tgtEl>
                                        <p:attrNameLst>
                                          <p:attrName>style.visibility</p:attrName>
                                        </p:attrNameLst>
                                      </p:cBhvr>
                                      <p:to>
                                        <p:strVal val="visible"/>
                                      </p:to>
                                    </p:set>
                                    <p:anim calcmode="lin" valueType="num">
                                      <p:cBhvr additive="base">
                                        <p:cTn id="22" dur="500" fill="hold"/>
                                        <p:tgtEl>
                                          <p:spTgt spid="713733"/>
                                        </p:tgtEl>
                                        <p:attrNameLst>
                                          <p:attrName>ppt_x</p:attrName>
                                        </p:attrNameLst>
                                      </p:cBhvr>
                                      <p:tavLst>
                                        <p:tav tm="0">
                                          <p:val>
                                            <p:strVal val="#ppt_x"/>
                                          </p:val>
                                        </p:tav>
                                        <p:tav tm="100000">
                                          <p:val>
                                            <p:strVal val="#ppt_x"/>
                                          </p:val>
                                        </p:tav>
                                      </p:tavLst>
                                    </p:anim>
                                    <p:anim calcmode="lin" valueType="num">
                                      <p:cBhvr additive="base">
                                        <p:cTn id="23" dur="500" fill="hold"/>
                                        <p:tgtEl>
                                          <p:spTgt spid="71373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713735"/>
                                        </p:tgtEl>
                                        <p:attrNameLst>
                                          <p:attrName>style.visibility</p:attrName>
                                        </p:attrNameLst>
                                      </p:cBhvr>
                                      <p:to>
                                        <p:strVal val="visible"/>
                                      </p:to>
                                    </p:set>
                                    <p:animEffect transition="in" filter="blinds(horizontal)">
                                      <p:cBhvr>
                                        <p:cTn id="28" dur="500"/>
                                        <p:tgtEl>
                                          <p:spTgt spid="713735"/>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1" nodeType="clickEffect">
                                  <p:stCondLst>
                                    <p:cond delay="0"/>
                                  </p:stCondLst>
                                  <p:childTnLst>
                                    <p:set>
                                      <p:cBhvr>
                                        <p:cTn id="32" dur="1" fill="hold">
                                          <p:stCondLst>
                                            <p:cond delay="0"/>
                                          </p:stCondLst>
                                        </p:cTn>
                                        <p:tgtEl>
                                          <p:spTgt spid="713735"/>
                                        </p:tgtEl>
                                        <p:attrNameLst>
                                          <p:attrName>style.visibility</p:attrName>
                                        </p:attrNameLst>
                                      </p:cBhvr>
                                      <p:to>
                                        <p:strVal val="visible"/>
                                      </p:to>
                                    </p:set>
                                    <p:animEffect transition="in" filter="blinds(horizontal)">
                                      <p:cBhvr>
                                        <p:cTn id="33" dur="500"/>
                                        <p:tgtEl>
                                          <p:spTgt spid="713735"/>
                                        </p:tgtEl>
                                      </p:cBhvr>
                                    </p:animEffect>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713736"/>
                                        </p:tgtEl>
                                        <p:attrNameLst>
                                          <p:attrName>style.visibility</p:attrName>
                                        </p:attrNameLst>
                                      </p:cBhvr>
                                      <p:to>
                                        <p:strVal val="visible"/>
                                      </p:to>
                                    </p:set>
                                    <p:animEffect transition="in" filter="box(in)">
                                      <p:cBhvr>
                                        <p:cTn id="38" dur="500"/>
                                        <p:tgtEl>
                                          <p:spTgt spid="713736"/>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713738"/>
                                        </p:tgtEl>
                                        <p:attrNameLst>
                                          <p:attrName>style.visibility</p:attrName>
                                        </p:attrNameLst>
                                      </p:cBhvr>
                                      <p:to>
                                        <p:strVal val="visible"/>
                                      </p:to>
                                    </p:set>
                                    <p:animEffect transition="in" filter="blinds(horizontal)">
                                      <p:cBhvr>
                                        <p:cTn id="43" dur="500"/>
                                        <p:tgtEl>
                                          <p:spTgt spid="713738"/>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713737"/>
                                        </p:tgtEl>
                                        <p:attrNameLst>
                                          <p:attrName>style.visibility</p:attrName>
                                        </p:attrNameLst>
                                      </p:cBhvr>
                                      <p:to>
                                        <p:strVal val="visible"/>
                                      </p:to>
                                    </p:set>
                                    <p:animEffect transition="in" filter="blinds(horizontal)">
                                      <p:cBhvr>
                                        <p:cTn id="48" dur="500"/>
                                        <p:tgtEl>
                                          <p:spTgt spid="713737"/>
                                        </p:tgtEl>
                                      </p:cBhvr>
                                    </p:animEffect>
                                  </p:childTnLst>
                                </p:cTn>
                              </p:par>
                            </p:childTnLst>
                          </p:cTn>
                        </p:par>
                      </p:childTnLst>
                    </p:cTn>
                  </p:par>
                  <p:par>
                    <p:cTn id="49" fill="hold">
                      <p:stCondLst>
                        <p:cond delay="indefinite"/>
                      </p:stCondLst>
                      <p:childTnLst>
                        <p:par>
                          <p:cTn id="50" fill="hold">
                            <p:stCondLst>
                              <p:cond delay="0"/>
                            </p:stCondLst>
                            <p:childTnLst>
                              <p:par>
                                <p:cTn id="51" presetID="51" presetClass="entr" presetSubtype="0" fill="hold" grpId="0" nodeType="clickEffect">
                                  <p:stCondLst>
                                    <p:cond delay="0"/>
                                  </p:stCondLst>
                                  <p:childTnLst>
                                    <p:set>
                                      <p:cBhvr>
                                        <p:cTn id="52" dur="1" fill="hold">
                                          <p:stCondLst>
                                            <p:cond delay="0"/>
                                          </p:stCondLst>
                                        </p:cTn>
                                        <p:tgtEl>
                                          <p:spTgt spid="713739"/>
                                        </p:tgtEl>
                                        <p:attrNameLst>
                                          <p:attrName>style.visibility</p:attrName>
                                        </p:attrNameLst>
                                      </p:cBhvr>
                                      <p:to>
                                        <p:strVal val="visible"/>
                                      </p:to>
                                    </p:set>
                                    <p:animEffect transition="in" filter="fade">
                                      <p:cBhvr>
                                        <p:cTn id="53" dur="770" decel="100000"/>
                                        <p:tgtEl>
                                          <p:spTgt spid="713739"/>
                                        </p:tgtEl>
                                      </p:cBhvr>
                                    </p:animEffect>
                                    <p:animScale>
                                      <p:cBhvr>
                                        <p:cTn id="54" dur="770" decel="100000"/>
                                        <p:tgtEl>
                                          <p:spTgt spid="713739"/>
                                        </p:tgtEl>
                                      </p:cBhvr>
                                      <p:from x="10000" y="10000"/>
                                      <p:to x="200000" y="450000"/>
                                    </p:animScale>
                                    <p:animScale>
                                      <p:cBhvr>
                                        <p:cTn id="55" dur="1230" accel="100000" fill="hold">
                                          <p:stCondLst>
                                            <p:cond delay="770"/>
                                          </p:stCondLst>
                                        </p:cTn>
                                        <p:tgtEl>
                                          <p:spTgt spid="713739"/>
                                        </p:tgtEl>
                                      </p:cBhvr>
                                      <p:from x="200000" y="450000"/>
                                      <p:to x="100000" y="100000"/>
                                    </p:animScale>
                                    <p:set>
                                      <p:cBhvr>
                                        <p:cTn id="56" dur="770" fill="hold"/>
                                        <p:tgtEl>
                                          <p:spTgt spid="713739"/>
                                        </p:tgtEl>
                                        <p:attrNameLst>
                                          <p:attrName>ppt_x</p:attrName>
                                        </p:attrNameLst>
                                      </p:cBhvr>
                                      <p:to>
                                        <p:strVal val="(0.5)"/>
                                      </p:to>
                                    </p:set>
                                    <p:anim from="(0.5)" to="(#ppt_x)" calcmode="lin" valueType="num">
                                      <p:cBhvr>
                                        <p:cTn id="57" dur="1230" accel="100000" fill="hold">
                                          <p:stCondLst>
                                            <p:cond delay="770"/>
                                          </p:stCondLst>
                                        </p:cTn>
                                        <p:tgtEl>
                                          <p:spTgt spid="713739"/>
                                        </p:tgtEl>
                                        <p:attrNameLst>
                                          <p:attrName>ppt_x</p:attrName>
                                        </p:attrNameLst>
                                      </p:cBhvr>
                                    </p:anim>
                                    <p:set>
                                      <p:cBhvr>
                                        <p:cTn id="58" dur="770" fill="hold"/>
                                        <p:tgtEl>
                                          <p:spTgt spid="713739"/>
                                        </p:tgtEl>
                                        <p:attrNameLst>
                                          <p:attrName>ppt_y</p:attrName>
                                        </p:attrNameLst>
                                      </p:cBhvr>
                                      <p:to>
                                        <p:strVal val="(#ppt_y+0.4)"/>
                                      </p:to>
                                    </p:set>
                                    <p:anim from="(#ppt_y+0.4)" to="(#ppt_y)" calcmode="lin" valueType="num">
                                      <p:cBhvr>
                                        <p:cTn id="59" dur="1230" accel="100000" fill="hold">
                                          <p:stCondLst>
                                            <p:cond delay="770"/>
                                          </p:stCondLst>
                                        </p:cTn>
                                        <p:tgtEl>
                                          <p:spTgt spid="713739"/>
                                        </p:tgtEl>
                                        <p:attrNameLst>
                                          <p:attrName>ppt_y</p:attrName>
                                        </p:attrNameLst>
                                      </p:cBhvr>
                                    </p:anim>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grpId="0" nodeType="clickEffect">
                                  <p:stCondLst>
                                    <p:cond delay="0"/>
                                  </p:stCondLst>
                                  <p:childTnLst>
                                    <p:set>
                                      <p:cBhvr>
                                        <p:cTn id="63" dur="1" fill="hold">
                                          <p:stCondLst>
                                            <p:cond delay="0"/>
                                          </p:stCondLst>
                                        </p:cTn>
                                        <p:tgtEl>
                                          <p:spTgt spid="713740"/>
                                        </p:tgtEl>
                                        <p:attrNameLst>
                                          <p:attrName>style.visibility</p:attrName>
                                        </p:attrNameLst>
                                      </p:cBhvr>
                                      <p:to>
                                        <p:strVal val="visible"/>
                                      </p:to>
                                    </p:set>
                                    <p:animEffect transition="in" filter="blinds(horizontal)">
                                      <p:cBhvr>
                                        <p:cTn id="64" dur="500"/>
                                        <p:tgtEl>
                                          <p:spTgt spid="7137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3731" grpId="0" animBg="1"/>
      <p:bldP spid="713732" grpId="0" animBg="1"/>
      <p:bldP spid="713733" grpId="0" animBg="1"/>
      <p:bldP spid="713734" grpId="0" animBg="1"/>
      <p:bldP spid="713735" grpId="0" animBg="1"/>
      <p:bldP spid="713735" grpId="1" animBg="1"/>
      <p:bldP spid="713736" grpId="0" animBg="1"/>
      <p:bldP spid="713737" grpId="0" animBg="1"/>
      <p:bldP spid="713738" grpId="0" animBg="1"/>
      <p:bldP spid="713739" grpId="0" animBg="1"/>
      <p:bldP spid="713740"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So what is e-Government?</a:t>
            </a:r>
          </a:p>
        </p:txBody>
      </p:sp>
      <p:sp>
        <p:nvSpPr>
          <p:cNvPr id="4099" name="Content Placeholder 2"/>
          <p:cNvSpPr>
            <a:spLocks noGrp="1"/>
          </p:cNvSpPr>
          <p:nvPr>
            <p:ph idx="1"/>
          </p:nvPr>
        </p:nvSpPr>
        <p:spPr>
          <a:xfrm>
            <a:off x="342900" y="1422400"/>
            <a:ext cx="13030200" cy="5892800"/>
          </a:xfrm>
        </p:spPr>
        <p:txBody>
          <a:bodyPr vert="horz" lIns="0" tIns="0" rIns="0" bIns="0" rtlCol="0">
            <a:noAutofit/>
          </a:bodyPr>
          <a:lstStyle/>
          <a:p>
            <a:pPr marL="498904" indent="-498904">
              <a:spcBef>
                <a:spcPts val="1714"/>
              </a:spcBef>
              <a:spcAft>
                <a:spcPts val="1714"/>
              </a:spcAft>
              <a:defRPr/>
            </a:pPr>
            <a:r>
              <a:rPr lang="en-US" sz="2600" b="1" dirty="0" smtClean="0">
                <a:solidFill>
                  <a:schemeClr val="tx1"/>
                </a:solidFill>
              </a:rPr>
              <a:t>Definitions (Planning Commission):</a:t>
            </a:r>
          </a:p>
          <a:p>
            <a:pPr marL="761962" indent="-761962" eaLnBrk="0" hangingPunct="0">
              <a:lnSpc>
                <a:spcPct val="110000"/>
              </a:lnSpc>
              <a:spcBef>
                <a:spcPct val="20000"/>
              </a:spcBef>
              <a:buClr>
                <a:srgbClr val="3333CC"/>
              </a:buClr>
              <a:buFont typeface="Wingdings" pitchFamily="2" charset="2"/>
              <a:buChar char="q"/>
            </a:pPr>
            <a:r>
              <a:rPr lang="en-US" sz="2600" dirty="0" smtClean="0">
                <a:solidFill>
                  <a:schemeClr val="tx1"/>
                </a:solidFill>
                <a:latin typeface="Arial" pitchFamily="34" charset="0"/>
              </a:rPr>
              <a:t>It is the  </a:t>
            </a:r>
            <a:r>
              <a:rPr lang="en-US" sz="2600" b="1" i="1" dirty="0" smtClean="0">
                <a:solidFill>
                  <a:schemeClr val="tx1"/>
                </a:solidFill>
                <a:latin typeface="Arial" pitchFamily="34" charset="0"/>
              </a:rPr>
              <a:t>transformation</a:t>
            </a:r>
            <a:r>
              <a:rPr lang="en-US" sz="2600" dirty="0" smtClean="0">
                <a:solidFill>
                  <a:schemeClr val="tx1"/>
                </a:solidFill>
                <a:latin typeface="Arial" pitchFamily="34" charset="0"/>
              </a:rPr>
              <a:t> of government to provide </a:t>
            </a:r>
            <a:r>
              <a:rPr lang="en-US" sz="2600" b="1" dirty="0" smtClean="0">
                <a:solidFill>
                  <a:schemeClr val="tx1"/>
                </a:solidFill>
                <a:latin typeface="Arial" pitchFamily="34" charset="0"/>
              </a:rPr>
              <a:t>Efficient, Convenient</a:t>
            </a:r>
            <a:r>
              <a:rPr lang="en-US" sz="2600" dirty="0" smtClean="0">
                <a:solidFill>
                  <a:schemeClr val="tx1"/>
                </a:solidFill>
                <a:latin typeface="Arial" pitchFamily="34" charset="0"/>
              </a:rPr>
              <a:t> &amp; </a:t>
            </a:r>
            <a:r>
              <a:rPr lang="en-US" sz="2600" b="1" dirty="0" smtClean="0">
                <a:solidFill>
                  <a:schemeClr val="tx1"/>
                </a:solidFill>
                <a:latin typeface="Arial" pitchFamily="34" charset="0"/>
              </a:rPr>
              <a:t>Transparent </a:t>
            </a:r>
            <a:r>
              <a:rPr lang="en-US" sz="2600" dirty="0" smtClean="0">
                <a:solidFill>
                  <a:schemeClr val="tx1"/>
                </a:solidFill>
                <a:latin typeface="Arial" pitchFamily="34" charset="0"/>
              </a:rPr>
              <a:t>Services to  the </a:t>
            </a:r>
            <a:r>
              <a:rPr lang="en-US" sz="2600" b="1" i="1" dirty="0" smtClean="0">
                <a:solidFill>
                  <a:schemeClr val="tx1"/>
                </a:solidFill>
                <a:latin typeface="Arial" pitchFamily="34" charset="0"/>
              </a:rPr>
              <a:t>Citizens</a:t>
            </a:r>
            <a:r>
              <a:rPr lang="en-US" sz="2600" b="1" dirty="0" smtClean="0">
                <a:solidFill>
                  <a:schemeClr val="tx1"/>
                </a:solidFill>
                <a:latin typeface="Arial" pitchFamily="34" charset="0"/>
              </a:rPr>
              <a:t> &amp; </a:t>
            </a:r>
            <a:r>
              <a:rPr lang="en-US" sz="2600" b="1" i="1" dirty="0" smtClean="0">
                <a:solidFill>
                  <a:schemeClr val="tx1"/>
                </a:solidFill>
                <a:latin typeface="Arial" pitchFamily="34" charset="0"/>
              </a:rPr>
              <a:t>Businesses</a:t>
            </a:r>
            <a:r>
              <a:rPr lang="en-US" sz="2600" dirty="0" smtClean="0">
                <a:solidFill>
                  <a:schemeClr val="tx1"/>
                </a:solidFill>
                <a:latin typeface="Arial" pitchFamily="34" charset="0"/>
              </a:rPr>
              <a:t>  through   Information &amp; Communication Technologies</a:t>
            </a:r>
          </a:p>
          <a:p>
            <a:pPr marL="761962" indent="-761962" eaLnBrk="0" hangingPunct="0">
              <a:lnSpc>
                <a:spcPct val="110000"/>
              </a:lnSpc>
              <a:spcBef>
                <a:spcPct val="20000"/>
              </a:spcBef>
              <a:buClr>
                <a:srgbClr val="3333CC"/>
              </a:buClr>
              <a:buFont typeface="Wingdings" pitchFamily="2" charset="2"/>
              <a:buChar char="q"/>
            </a:pPr>
            <a:endParaRPr lang="en-US" sz="2600" dirty="0" smtClean="0">
              <a:solidFill>
                <a:schemeClr val="tx1"/>
              </a:solidFill>
              <a:latin typeface="Arial" pitchFamily="34" charset="0"/>
            </a:endParaRPr>
          </a:p>
          <a:p>
            <a:pPr marL="761962" indent="-761962" eaLnBrk="0" hangingPunct="0">
              <a:lnSpc>
                <a:spcPct val="110000"/>
              </a:lnSpc>
              <a:spcBef>
                <a:spcPct val="20000"/>
              </a:spcBef>
              <a:buClr>
                <a:srgbClr val="3333CC"/>
              </a:buClr>
              <a:buFont typeface="Wingdings" pitchFamily="2" charset="2"/>
              <a:buChar char="q"/>
            </a:pPr>
            <a:r>
              <a:rPr lang="en-US" sz="2600" dirty="0" smtClean="0">
                <a:solidFill>
                  <a:schemeClr val="tx1"/>
                </a:solidFill>
                <a:latin typeface="Arial" pitchFamily="34" charset="0"/>
              </a:rPr>
              <a:t>e-Government is the transformation of public sector internal and external relationship through Internet-enabled operations, information and communication technology in order to optimize government service delivery and governance.</a:t>
            </a:r>
          </a:p>
          <a:p>
            <a:pPr marL="761962" indent="-761962" eaLnBrk="0" hangingPunct="0">
              <a:lnSpc>
                <a:spcPct val="110000"/>
              </a:lnSpc>
              <a:spcBef>
                <a:spcPct val="20000"/>
              </a:spcBef>
              <a:buClr>
                <a:srgbClr val="3333CC"/>
              </a:buClr>
              <a:buFont typeface="Wingdings" pitchFamily="2" charset="2"/>
              <a:buChar char="q"/>
            </a:pPr>
            <a:endParaRPr lang="en-US" sz="2600" dirty="0" smtClean="0">
              <a:solidFill>
                <a:schemeClr val="tx1"/>
              </a:solidFill>
              <a:latin typeface="Arial" pitchFamily="34" charset="0"/>
            </a:endParaRPr>
          </a:p>
          <a:p>
            <a:pPr marL="761962" indent="-761962" algn="just" eaLnBrk="0" hangingPunct="0">
              <a:lnSpc>
                <a:spcPct val="110000"/>
              </a:lnSpc>
              <a:spcBef>
                <a:spcPct val="20000"/>
              </a:spcBef>
              <a:spcAft>
                <a:spcPts val="1571"/>
              </a:spcAft>
              <a:buClr>
                <a:srgbClr val="3333CC"/>
              </a:buClr>
              <a:buFont typeface="Wingdings" pitchFamily="2" charset="2"/>
              <a:buChar char="q"/>
            </a:pPr>
            <a:r>
              <a:rPr lang="en-US" sz="2600" dirty="0" smtClean="0">
                <a:solidFill>
                  <a:schemeClr val="tx1"/>
                </a:solidFill>
                <a:latin typeface="Arial" pitchFamily="34" charset="0"/>
              </a:rPr>
              <a:t>e-Governance or ‘electronic governance’ is basically the application of Information and Communications Technology to the processes of Government functioning in order to bring about ‘Simple, Moral, Accountable, Responsive and Transparent’ (</a:t>
            </a:r>
            <a:r>
              <a:rPr lang="en-US" sz="2600" b="1" dirty="0" smtClean="0">
                <a:solidFill>
                  <a:schemeClr val="tx1"/>
                </a:solidFill>
                <a:latin typeface="Arial" pitchFamily="34" charset="0"/>
              </a:rPr>
              <a:t>SMART</a:t>
            </a:r>
            <a:r>
              <a:rPr lang="en-US" sz="2600" dirty="0" smtClean="0">
                <a:solidFill>
                  <a:schemeClr val="tx1"/>
                </a:solidFill>
                <a:latin typeface="Arial" pitchFamily="34" charset="0"/>
              </a:rPr>
              <a:t>) governance*</a:t>
            </a:r>
            <a:endParaRPr lang="en-US" i="1" dirty="0">
              <a:solidFill>
                <a:schemeClr val="tx1"/>
              </a:solidFill>
              <a:cs typeface="Times New Roman" pitchFamily="18" charset="0"/>
            </a:endParaRPr>
          </a:p>
        </p:txBody>
      </p:sp>
      <p:sp>
        <p:nvSpPr>
          <p:cNvPr id="6" name="Rectangle 7"/>
          <p:cNvSpPr>
            <a:spLocks noChangeArrowheads="1"/>
          </p:cNvSpPr>
          <p:nvPr/>
        </p:nvSpPr>
        <p:spPr bwMode="auto">
          <a:xfrm>
            <a:off x="1371600" y="7416800"/>
            <a:ext cx="12573000" cy="1055227"/>
          </a:xfrm>
          <a:prstGeom prst="rect">
            <a:avLst/>
          </a:prstGeom>
          <a:noFill/>
          <a:ln w="9525">
            <a:noFill/>
            <a:miter lim="800000"/>
            <a:headEnd/>
            <a:tailEnd/>
          </a:ln>
          <a:effectLst>
            <a:prstShdw prst="shdw17" dist="17961" dir="2700000">
              <a:schemeClr val="accent1">
                <a:gamma/>
                <a:shade val="60000"/>
                <a:invGamma/>
              </a:schemeClr>
            </a:prstShdw>
          </a:effectLst>
        </p:spPr>
        <p:txBody>
          <a:bodyPr wrap="square" lIns="130622" tIns="65311" rIns="130622" bIns="65311">
            <a:spAutoFit/>
          </a:bodyPr>
          <a:lstStyle/>
          <a:p>
            <a:pPr>
              <a:defRPr/>
            </a:pPr>
            <a:endParaRPr lang="en-US" sz="2000" dirty="0">
              <a:solidFill>
                <a:schemeClr val="tx2"/>
              </a:solidFill>
            </a:endParaRPr>
          </a:p>
          <a:p>
            <a:pPr>
              <a:defRPr/>
            </a:pPr>
            <a:r>
              <a:rPr lang="en-US" sz="2000" dirty="0" smtClean="0">
                <a:solidFill>
                  <a:schemeClr val="tx2"/>
                </a:solidFill>
              </a:rPr>
              <a:t>paragraph </a:t>
            </a:r>
            <a:r>
              <a:rPr lang="en-US" sz="2000" dirty="0">
                <a:solidFill>
                  <a:schemeClr val="tx2"/>
                </a:solidFill>
              </a:rPr>
              <a:t>83, Report of the Working Group on Convergence and </a:t>
            </a:r>
            <a:r>
              <a:rPr lang="en-US" sz="2000" dirty="0" smtClean="0">
                <a:solidFill>
                  <a:schemeClr val="tx2"/>
                </a:solidFill>
              </a:rPr>
              <a:t> e-Governance </a:t>
            </a:r>
            <a:r>
              <a:rPr lang="en-US" sz="2000" dirty="0">
                <a:solidFill>
                  <a:schemeClr val="tx2"/>
                </a:solidFill>
              </a:rPr>
              <a:t>for The Tenth Five Year Plan (2002-2007), Planning Commission, November, 2001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itle 1"/>
          <p:cNvSpPr>
            <a:spLocks noGrp="1"/>
          </p:cNvSpPr>
          <p:nvPr>
            <p:ph type="title"/>
          </p:nvPr>
        </p:nvSpPr>
        <p:spPr>
          <a:xfrm>
            <a:off x="342900" y="406400"/>
            <a:ext cx="12344400" cy="812800"/>
          </a:xfrm>
        </p:spPr>
        <p:txBody>
          <a:bodyPr/>
          <a:lstStyle/>
          <a:p>
            <a:pPr algn="l"/>
            <a:r>
              <a:rPr lang="en-US" sz="4000" b="1" dirty="0" smtClean="0">
                <a:solidFill>
                  <a:schemeClr val="tx1"/>
                </a:solidFill>
              </a:rPr>
              <a:t>What is e-Government?</a:t>
            </a:r>
          </a:p>
        </p:txBody>
      </p:sp>
      <p:sp>
        <p:nvSpPr>
          <p:cNvPr id="4099" name="Content Placeholder 2"/>
          <p:cNvSpPr>
            <a:spLocks noGrp="1"/>
          </p:cNvSpPr>
          <p:nvPr>
            <p:ph idx="1"/>
          </p:nvPr>
        </p:nvSpPr>
        <p:spPr>
          <a:xfrm>
            <a:off x="342900" y="1828800"/>
            <a:ext cx="13030200" cy="5892800"/>
          </a:xfrm>
        </p:spPr>
        <p:txBody>
          <a:bodyPr vert="horz" lIns="0" tIns="0" rIns="0" bIns="0" rtlCol="0">
            <a:noAutofit/>
          </a:bodyPr>
          <a:lstStyle/>
          <a:p>
            <a:pPr marL="498904" indent="-498904">
              <a:spcBef>
                <a:spcPts val="1714"/>
              </a:spcBef>
              <a:spcAft>
                <a:spcPts val="1714"/>
              </a:spcAft>
              <a:defRPr/>
            </a:pPr>
            <a:r>
              <a:rPr lang="en-US" sz="2300" b="1" dirty="0" smtClean="0">
                <a:solidFill>
                  <a:schemeClr val="tx1"/>
                </a:solidFill>
              </a:rPr>
              <a:t>Definitions (International Agencies):</a:t>
            </a:r>
          </a:p>
          <a:p>
            <a:pPr marL="761962" indent="-761962" algn="just" eaLnBrk="0" hangingPunct="0">
              <a:spcBef>
                <a:spcPct val="20000"/>
              </a:spcBef>
              <a:spcAft>
                <a:spcPts val="1571"/>
              </a:spcAft>
              <a:buClr>
                <a:srgbClr val="3333CC"/>
              </a:buClr>
              <a:buFont typeface="Wingdings" pitchFamily="2" charset="2"/>
              <a:buChar char="q"/>
            </a:pPr>
            <a:r>
              <a:rPr lang="en-US" sz="2300" b="1" dirty="0" smtClean="0">
                <a:solidFill>
                  <a:schemeClr val="tx1"/>
                </a:solidFill>
                <a:latin typeface="Arial" pitchFamily="34" charset="0"/>
                <a:cs typeface="Times New Roman" pitchFamily="18" charset="0"/>
              </a:rPr>
              <a:t>World Bank* </a:t>
            </a:r>
            <a:r>
              <a:rPr lang="en-US" sz="2300" dirty="0" smtClean="0">
                <a:solidFill>
                  <a:schemeClr val="tx1"/>
                </a:solidFill>
                <a:latin typeface="Arial" pitchFamily="34" charset="0"/>
                <a:cs typeface="Times New Roman" pitchFamily="18" charset="0"/>
              </a:rPr>
              <a:t>defines as: “E-Government refers to the use by government agencies of information </a:t>
            </a:r>
            <a:r>
              <a:rPr lang="en-US" sz="2300" i="1" dirty="0" smtClean="0">
                <a:solidFill>
                  <a:schemeClr val="tx1"/>
                </a:solidFill>
                <a:latin typeface="Arial" pitchFamily="34" charset="0"/>
                <a:cs typeface="Times New Roman" pitchFamily="18" charset="0"/>
              </a:rPr>
              <a:t>technologies (such as Wide Area Networks, the Internet, and mobile computing) that have the ability to transform relations with citizens, businesses, and other arms of government. These technologies can serve a variety of different ends: better delivery of government services to citizens, improved interactions with business and industry, citizen empowerment through access to information, </a:t>
            </a:r>
            <a:r>
              <a:rPr lang="en-US" sz="2300" dirty="0" smtClean="0">
                <a:solidFill>
                  <a:schemeClr val="tx1"/>
                </a:solidFill>
                <a:latin typeface="Arial" pitchFamily="34" charset="0"/>
                <a:cs typeface="Times New Roman" pitchFamily="18" charset="0"/>
              </a:rPr>
              <a:t>or more efficient government management. The resulting benefits can be less </a:t>
            </a:r>
            <a:r>
              <a:rPr lang="en-US" sz="2300" i="1" dirty="0" smtClean="0">
                <a:solidFill>
                  <a:schemeClr val="tx1"/>
                </a:solidFill>
                <a:latin typeface="Arial" pitchFamily="34" charset="0"/>
                <a:cs typeface="Times New Roman" pitchFamily="18" charset="0"/>
              </a:rPr>
              <a:t>corruption, increased transparency, greater convenience, revenue growth, and/or cost reductions.”</a:t>
            </a:r>
          </a:p>
          <a:p>
            <a:pPr marL="761962" indent="-761962" algn="just" eaLnBrk="0" hangingPunct="0">
              <a:spcBef>
                <a:spcPct val="20000"/>
              </a:spcBef>
              <a:spcAft>
                <a:spcPts val="1571"/>
              </a:spcAft>
              <a:buClr>
                <a:srgbClr val="3333CC"/>
              </a:buClr>
              <a:buFont typeface="Wingdings" pitchFamily="2" charset="2"/>
              <a:buChar char="q"/>
            </a:pPr>
            <a:r>
              <a:rPr lang="en-US" sz="2300" b="1" dirty="0" smtClean="0">
                <a:solidFill>
                  <a:schemeClr val="tx1"/>
                </a:solidFill>
                <a:latin typeface="Arial" pitchFamily="34" charset="0"/>
                <a:cs typeface="Times New Roman" pitchFamily="18" charset="0"/>
              </a:rPr>
              <a:t>UNESCO**</a:t>
            </a:r>
            <a:r>
              <a:rPr lang="en-US" sz="2300" dirty="0" smtClean="0">
                <a:solidFill>
                  <a:schemeClr val="tx1"/>
                </a:solidFill>
                <a:latin typeface="Arial" pitchFamily="34" charset="0"/>
                <a:cs typeface="Times New Roman" pitchFamily="18" charset="0"/>
              </a:rPr>
              <a:t> defines it as: “</a:t>
            </a:r>
            <a:r>
              <a:rPr lang="en-US" sz="2300" i="1" dirty="0" smtClean="0">
                <a:solidFill>
                  <a:schemeClr val="tx1"/>
                </a:solidFill>
                <a:latin typeface="Arial" pitchFamily="34" charset="0"/>
                <a:cs typeface="Times New Roman" pitchFamily="18" charset="0"/>
              </a:rPr>
              <a:t>Governance refers to the exercise of political, economic and administrative authority in the management of a country’s affairs, including citizens’ articulation of their interests and exercise of their legal rights and obligations. E-Governance may be understood as the performance of this governance via the electronic medium in order to facilitate an efficient, speedy and transparent process of disseminating information to the public, and other agencies, and for performing government administration activities.”</a:t>
            </a:r>
            <a:endParaRPr lang="en-US" sz="2300" dirty="0" smtClean="0">
              <a:solidFill>
                <a:schemeClr val="tx1"/>
              </a:solidFill>
            </a:endParaRPr>
          </a:p>
        </p:txBody>
      </p:sp>
      <p:sp>
        <p:nvSpPr>
          <p:cNvPr id="4" name="Rectangle 6"/>
          <p:cNvSpPr>
            <a:spLocks noChangeArrowheads="1"/>
          </p:cNvSpPr>
          <p:nvPr/>
        </p:nvSpPr>
        <p:spPr bwMode="auto">
          <a:xfrm>
            <a:off x="0" y="7721600"/>
            <a:ext cx="13716000" cy="378119"/>
          </a:xfrm>
          <a:prstGeom prst="rect">
            <a:avLst/>
          </a:prstGeom>
          <a:noFill/>
          <a:ln w="9525">
            <a:noFill/>
            <a:miter lim="800000"/>
            <a:headEnd/>
            <a:tailEnd/>
          </a:ln>
          <a:effectLst>
            <a:prstShdw prst="shdw17" dist="17961" dir="2700000">
              <a:schemeClr val="accent1">
                <a:gamma/>
                <a:shade val="60000"/>
                <a:invGamma/>
              </a:schemeClr>
            </a:prstShdw>
          </a:effectLst>
        </p:spPr>
        <p:txBody>
          <a:bodyPr lIns="130622" tIns="65311" rIns="130622" bIns="65311">
            <a:spAutoFit/>
          </a:bodyPr>
          <a:lstStyle/>
          <a:p>
            <a:pPr>
              <a:defRPr/>
            </a:pPr>
            <a:r>
              <a:rPr lang="en-US" sz="1600" dirty="0" smtClean="0">
                <a:solidFill>
                  <a:schemeClr val="tx2"/>
                </a:solidFill>
              </a:rPr>
              <a:t>*Source</a:t>
            </a:r>
            <a:r>
              <a:rPr lang="en-US" sz="1600" dirty="0">
                <a:solidFill>
                  <a:schemeClr val="tx2"/>
                </a:solidFill>
              </a:rPr>
              <a:t>: http://go.worldbank.org/M1JHE0Z280 (extracted on 18.08.2008)</a:t>
            </a:r>
          </a:p>
        </p:txBody>
      </p:sp>
      <p:sp>
        <p:nvSpPr>
          <p:cNvPr id="5" name="Rectangle 8"/>
          <p:cNvSpPr>
            <a:spLocks noChangeArrowheads="1"/>
          </p:cNvSpPr>
          <p:nvPr/>
        </p:nvSpPr>
        <p:spPr bwMode="auto">
          <a:xfrm>
            <a:off x="1" y="8026400"/>
            <a:ext cx="12084845" cy="378119"/>
          </a:xfrm>
          <a:prstGeom prst="rect">
            <a:avLst/>
          </a:prstGeom>
          <a:noFill/>
          <a:ln w="9525">
            <a:noFill/>
            <a:miter lim="800000"/>
            <a:headEnd/>
            <a:tailEnd/>
          </a:ln>
          <a:effectLst>
            <a:prstShdw prst="shdw17" dist="17961" dir="2700000">
              <a:schemeClr val="accent1">
                <a:gamma/>
                <a:shade val="60000"/>
                <a:invGamma/>
              </a:schemeClr>
            </a:prstShdw>
          </a:effectLst>
        </p:spPr>
        <p:txBody>
          <a:bodyPr lIns="130622" tIns="65311" rIns="130622" bIns="65311">
            <a:spAutoFit/>
          </a:bodyPr>
          <a:lstStyle/>
          <a:p>
            <a:pPr>
              <a:spcBef>
                <a:spcPct val="50000"/>
              </a:spcBef>
              <a:defRPr/>
            </a:pPr>
            <a:r>
              <a:rPr lang="en-US" sz="1600" dirty="0" smtClean="0">
                <a:solidFill>
                  <a:schemeClr val="tx2"/>
                </a:solidFill>
                <a:latin typeface="Adobe Garamond Pro" charset="0"/>
              </a:rPr>
              <a:t>**Source</a:t>
            </a:r>
            <a:r>
              <a:rPr lang="en-US" sz="1600" dirty="0">
                <a:solidFill>
                  <a:schemeClr val="tx2"/>
                </a:solidFill>
                <a:latin typeface="Adobe Garamond Pro" charset="0"/>
              </a:rPr>
              <a:t>: (http://portal.unesco.org/ci/en/ev.php-URL_ID=4404&amp;URL_DO=DO_TOPIC&amp;URL_SECTION=201.html)</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2.xml><?xml version="1.0" encoding="utf-8"?>
<a:theme xmlns:a="http://schemas.openxmlformats.org/drawingml/2006/main" name="1_PwC">
  <a:themeElements>
    <a:clrScheme name="Custom 1">
      <a:dk1>
        <a:srgbClr val="000000"/>
      </a:dk1>
      <a:lt1>
        <a:srgbClr val="FFFFFF"/>
      </a:lt1>
      <a:dk2>
        <a:srgbClr val="3A4972"/>
      </a:dk2>
      <a:lt2>
        <a:srgbClr val="B1DCEE"/>
      </a:lt2>
      <a:accent1>
        <a:srgbClr val="2666A6"/>
      </a:accent1>
      <a:accent2>
        <a:srgbClr val="3DA8D5"/>
      </a:accent2>
      <a:accent3>
        <a:srgbClr val="8BCBE6"/>
      </a:accent3>
      <a:accent4>
        <a:srgbClr val="B1DCEE"/>
      </a:accent4>
      <a:accent5>
        <a:srgbClr val="D8EEF7"/>
      </a:accent5>
      <a:accent6>
        <a:srgbClr val="3A4972"/>
      </a:accent6>
      <a:hlink>
        <a:srgbClr val="3DA8D5"/>
      </a:hlink>
      <a:folHlink>
        <a:srgbClr val="3A497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solidFill>
              <a:schemeClr val="tx2"/>
            </a:soli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1541</TotalTime>
  <Words>2985</Words>
  <Application>Microsoft Office PowerPoint</Application>
  <PresentationFormat>Custom</PresentationFormat>
  <Paragraphs>542</Paragraphs>
  <Slides>39</Slides>
  <Notes>36</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39</vt:i4>
      </vt:variant>
    </vt:vector>
  </HeadingPairs>
  <TitlesOfParts>
    <vt:vector size="44" baseType="lpstr">
      <vt:lpstr>PwC</vt:lpstr>
      <vt:lpstr>1_PwC</vt:lpstr>
      <vt:lpstr>Photo Editor Photo</vt:lpstr>
      <vt:lpstr>Picture</vt:lpstr>
      <vt:lpstr>Visio</vt:lpstr>
      <vt:lpstr>Slide 1</vt:lpstr>
      <vt:lpstr>Need for Transformation in Government.. (1/2)</vt:lpstr>
      <vt:lpstr>The Issue</vt:lpstr>
      <vt:lpstr>Need for Transformation in Government.. (2/2)</vt:lpstr>
      <vt:lpstr>Shift from the vicious cycle to the virtuous cycle..</vt:lpstr>
      <vt:lpstr>Technology as an enabler in Government reforms</vt:lpstr>
      <vt:lpstr>Slide 7</vt:lpstr>
      <vt:lpstr>So what is e-Government?</vt:lpstr>
      <vt:lpstr>What is e-Government?</vt:lpstr>
      <vt:lpstr>Key elements of e-Governance</vt:lpstr>
      <vt:lpstr>Key elements of e-Governance</vt:lpstr>
      <vt:lpstr>e-Governance in government service delivery</vt:lpstr>
      <vt:lpstr>Government service categories</vt:lpstr>
      <vt:lpstr>Examples of G2C Services</vt:lpstr>
      <vt:lpstr>Examples of G2B services</vt:lpstr>
      <vt:lpstr>Examples of G2G Services</vt:lpstr>
      <vt:lpstr>The four pillars of e-Governance</vt:lpstr>
      <vt:lpstr>Benefits from e-Governance </vt:lpstr>
      <vt:lpstr>Benefits to citizens</vt:lpstr>
      <vt:lpstr>G2C example: e-Seva</vt:lpstr>
      <vt:lpstr>Transformation from department oriented to customer oriented…</vt:lpstr>
      <vt:lpstr>e-Governance Evolution Model</vt:lpstr>
      <vt:lpstr>Key challenges to e-Governance…</vt:lpstr>
      <vt:lpstr>e-Governance challenges specific to rural areas…</vt:lpstr>
      <vt:lpstr>e-Governance in India – Past Scenario (90’s)</vt:lpstr>
      <vt:lpstr>Past Scenario (90’s) – Key Challenges</vt:lpstr>
      <vt:lpstr>Changes in early 2000</vt:lpstr>
      <vt:lpstr>Still many challenges remained…..</vt:lpstr>
      <vt:lpstr>Critical Success Factors for e-Governance…</vt:lpstr>
      <vt:lpstr>Guiding principles for e-Government</vt:lpstr>
      <vt:lpstr>Some lessons from past experiences…</vt:lpstr>
      <vt:lpstr>The Services Model for CSCs</vt:lpstr>
      <vt:lpstr>National E-Governance Service Delivery Gateway</vt:lpstr>
      <vt:lpstr>Slide 34</vt:lpstr>
      <vt:lpstr>Slide 35</vt:lpstr>
      <vt:lpstr>India Portal</vt:lpstr>
      <vt:lpstr>Slide 37</vt:lpstr>
      <vt:lpstr>The Overall Service Delivery Framework for the Future India</vt:lpstr>
      <vt:lpstr>The Next Wave  What we have to do now  to facilitate it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Saptarshi Sanyal</cp:lastModifiedBy>
  <cp:revision>206</cp:revision>
  <cp:lastPrinted>2011-04-08T13:00:34Z</cp:lastPrinted>
  <dcterms:created xsi:type="dcterms:W3CDTF">2006-08-16T00:00:00Z</dcterms:created>
  <dcterms:modified xsi:type="dcterms:W3CDTF">2014-03-10T06:43:21Z</dcterms:modified>
</cp:coreProperties>
</file>